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71FBD-7681-334F-850A-14941A88F529}" v="7" dt="2020-04-28T13:25:18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/>
    <p:restoredTop sz="94704"/>
  </p:normalViewPr>
  <p:slideViewPr>
    <p:cSldViewPr snapToGrid="0" snapToObjects="1">
      <p:cViewPr varScale="1">
        <p:scale>
          <a:sx n="172" d="100"/>
          <a:sy n="172" d="100"/>
        </p:scale>
        <p:origin x="224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nivasan Keshav" userId="ec758856-7402-48ed-8680-76bc5cdd0187" providerId="ADAL" clId="{27171FBD-7681-334F-850A-14941A88F529}"/>
    <pc:docChg chg="custSel modSld">
      <pc:chgData name="Srinivasan Keshav" userId="ec758856-7402-48ed-8680-76bc5cdd0187" providerId="ADAL" clId="{27171FBD-7681-334F-850A-14941A88F529}" dt="2020-04-28T13:29:59.529" v="372" actId="20577"/>
      <pc:docMkLst>
        <pc:docMk/>
      </pc:docMkLst>
      <pc:sldChg chg="modSp">
        <pc:chgData name="Srinivasan Keshav" userId="ec758856-7402-48ed-8680-76bc5cdd0187" providerId="ADAL" clId="{27171FBD-7681-334F-850A-14941A88F529}" dt="2020-04-28T13:27:53.834" v="308" actId="20577"/>
        <pc:sldMkLst>
          <pc:docMk/>
          <pc:sldMk cId="2413847693" sldId="264"/>
        </pc:sldMkLst>
        <pc:spChg chg="mod">
          <ac:chgData name="Srinivasan Keshav" userId="ec758856-7402-48ed-8680-76bc5cdd0187" providerId="ADAL" clId="{27171FBD-7681-334F-850A-14941A88F529}" dt="2020-04-28T13:22:19.810" v="184" actId="20577"/>
          <ac:spMkLst>
            <pc:docMk/>
            <pc:sldMk cId="2413847693" sldId="264"/>
            <ac:spMk id="2" creationId="{ED54CE70-91F8-E145-8CBF-590965C6F663}"/>
          </ac:spMkLst>
        </pc:spChg>
        <pc:spChg chg="mod">
          <ac:chgData name="Srinivasan Keshav" userId="ec758856-7402-48ed-8680-76bc5cdd0187" providerId="ADAL" clId="{27171FBD-7681-334F-850A-14941A88F529}" dt="2020-04-28T13:27:53.834" v="308" actId="20577"/>
          <ac:spMkLst>
            <pc:docMk/>
            <pc:sldMk cId="2413847693" sldId="264"/>
            <ac:spMk id="3" creationId="{042B8475-AB61-1D44-9C78-CB0F4E8EC3E6}"/>
          </ac:spMkLst>
        </pc:spChg>
      </pc:sldChg>
      <pc:sldChg chg="modSp">
        <pc:chgData name="Srinivasan Keshav" userId="ec758856-7402-48ed-8680-76bc5cdd0187" providerId="ADAL" clId="{27171FBD-7681-334F-850A-14941A88F529}" dt="2020-04-28T13:21:52.594" v="171" actId="20577"/>
        <pc:sldMkLst>
          <pc:docMk/>
          <pc:sldMk cId="3137400891" sldId="272"/>
        </pc:sldMkLst>
        <pc:spChg chg="mod">
          <ac:chgData name="Srinivasan Keshav" userId="ec758856-7402-48ed-8680-76bc5cdd0187" providerId="ADAL" clId="{27171FBD-7681-334F-850A-14941A88F529}" dt="2020-04-28T13:21:52.594" v="171" actId="20577"/>
          <ac:spMkLst>
            <pc:docMk/>
            <pc:sldMk cId="3137400891" sldId="272"/>
            <ac:spMk id="3" creationId="{876C3B99-80D8-2D4F-9636-BF35E9E37FEE}"/>
          </ac:spMkLst>
        </pc:spChg>
        <pc:picChg chg="mod">
          <ac:chgData name="Srinivasan Keshav" userId="ec758856-7402-48ed-8680-76bc5cdd0187" providerId="ADAL" clId="{27171FBD-7681-334F-850A-14941A88F529}" dt="2020-04-28T13:21:33.043" v="103" actId="1076"/>
          <ac:picMkLst>
            <pc:docMk/>
            <pc:sldMk cId="3137400891" sldId="272"/>
            <ac:picMk id="4" creationId="{295C6498-190A-3348-80CF-90E3D8CDC6A3}"/>
          </ac:picMkLst>
        </pc:picChg>
      </pc:sldChg>
      <pc:sldChg chg="addSp modSp">
        <pc:chgData name="Srinivasan Keshav" userId="ec758856-7402-48ed-8680-76bc5cdd0187" providerId="ADAL" clId="{27171FBD-7681-334F-850A-14941A88F529}" dt="2020-04-28T13:29:59.529" v="372" actId="20577"/>
        <pc:sldMkLst>
          <pc:docMk/>
          <pc:sldMk cId="2773292437" sldId="273"/>
        </pc:sldMkLst>
        <pc:spChg chg="mod">
          <ac:chgData name="Srinivasan Keshav" userId="ec758856-7402-48ed-8680-76bc5cdd0187" providerId="ADAL" clId="{27171FBD-7681-334F-850A-14941A88F529}" dt="2020-04-28T13:29:59.529" v="372" actId="20577"/>
          <ac:spMkLst>
            <pc:docMk/>
            <pc:sldMk cId="2773292437" sldId="273"/>
            <ac:spMk id="3" creationId="{DEF62ACD-127E-2C4E-9613-D6CC99186FA5}"/>
          </ac:spMkLst>
        </pc:spChg>
        <pc:spChg chg="add mod">
          <ac:chgData name="Srinivasan Keshav" userId="ec758856-7402-48ed-8680-76bc5cdd0187" providerId="ADAL" clId="{27171FBD-7681-334F-850A-14941A88F529}" dt="2020-04-28T12:00:19.691" v="58" actId="1076"/>
          <ac:spMkLst>
            <pc:docMk/>
            <pc:sldMk cId="2773292437" sldId="273"/>
            <ac:spMk id="8" creationId="{AB18ACD6-0397-AC4B-9336-E4A22DF10D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27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477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2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0FD9A5-573D-A245-819E-50BE937731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830EEC-C075-9248-92DA-535A3C8DDE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pkow_dis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9169-8F41-CE4B-BB58-B6DD5895B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50" y="4960137"/>
            <a:ext cx="8153400" cy="1463040"/>
          </a:xfrm>
        </p:spPr>
        <p:txBody>
          <a:bodyPr>
            <a:noAutofit/>
          </a:bodyPr>
          <a:lstStyle/>
          <a:p>
            <a:r>
              <a:rPr lang="en-GB" sz="4400" dirty="0"/>
              <a:t> A brief history of videoconferencing</a:t>
            </a:r>
            <a:br>
              <a:rPr lang="en-GB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61C2E-397A-144C-AF4E-83A9CCC09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Keshav</a:t>
            </a:r>
          </a:p>
          <a:p>
            <a:r>
              <a:rPr lang="en-US" dirty="0"/>
              <a:t>Dept. of Comp. Sci. and Tech.</a:t>
            </a:r>
          </a:p>
          <a:p>
            <a:r>
              <a:rPr lang="en-US" dirty="0"/>
              <a:t>University of Cambridge</a:t>
            </a:r>
          </a:p>
          <a:p>
            <a:r>
              <a:rPr lang="en-US" sz="1400" dirty="0"/>
              <a:t>April 28, 2020</a:t>
            </a:r>
          </a:p>
        </p:txBody>
      </p:sp>
    </p:spTree>
    <p:extLst>
      <p:ext uri="{BB962C8B-B14F-4D97-AF65-F5344CB8AC3E}">
        <p14:creationId xmlns:p14="http://schemas.microsoft.com/office/powerpoint/2010/main" val="372492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BDA2-A5B7-5C4D-AE38-7A757787E8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7397" y="1974915"/>
            <a:ext cx="9720263" cy="4022725"/>
          </a:xfrm>
        </p:spPr>
        <p:txBody>
          <a:bodyPr/>
          <a:lstStyle/>
          <a:p>
            <a:r>
              <a:rPr lang="en-US" dirty="0"/>
              <a:t>Videoconferencing over </a:t>
            </a:r>
            <a:r>
              <a:rPr lang="en-US" dirty="0">
                <a:solidFill>
                  <a:srgbClr val="FF0000"/>
                </a:solidFill>
              </a:rPr>
              <a:t>MBONE</a:t>
            </a:r>
            <a:r>
              <a:rPr lang="en-US" dirty="0"/>
              <a:t> over </a:t>
            </a:r>
            <a:r>
              <a:rPr lang="en-US" dirty="0">
                <a:solidFill>
                  <a:srgbClr val="FF0000"/>
                </a:solidFill>
              </a:rPr>
              <a:t>IP</a:t>
            </a:r>
            <a:r>
              <a:rPr lang="en-US" dirty="0"/>
              <a:t> over </a:t>
            </a:r>
            <a:r>
              <a:rPr lang="en-US" dirty="0">
                <a:solidFill>
                  <a:srgbClr val="FF0000"/>
                </a:solidFill>
              </a:rPr>
              <a:t>ATM</a:t>
            </a:r>
            <a:r>
              <a:rPr lang="en-US" dirty="0"/>
              <a:t> over </a:t>
            </a:r>
            <a:r>
              <a:rPr lang="en-US" dirty="0">
                <a:solidFill>
                  <a:srgbClr val="FF0000"/>
                </a:solidFill>
              </a:rPr>
              <a:t>XUNET II </a:t>
            </a:r>
            <a:r>
              <a:rPr lang="en-US" dirty="0"/>
              <a:t>(45Mbps)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 audio streams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12</a:t>
            </a:r>
            <a:r>
              <a:rPr lang="en-US" dirty="0"/>
              <a:t> video streams</a:t>
            </a:r>
          </a:p>
          <a:p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15F915-3784-0545-901F-81EA5F412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33" y="2515383"/>
            <a:ext cx="3690752" cy="4312712"/>
          </a:xfrm>
          <a:prstGeom prst="rect">
            <a:avLst/>
          </a:prstGeom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B0635B26-759A-CB48-9343-FE40F150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09" y="389018"/>
            <a:ext cx="8121382" cy="13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01D-E9F8-E948-A15E-CC28DDAB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D808C-70FF-3644-A939-935F4361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9373"/>
            <a:ext cx="9720073" cy="4489987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Poor video quality</a:t>
            </a:r>
          </a:p>
          <a:p>
            <a:pPr lvl="2"/>
            <a:r>
              <a:rPr lang="en-US" dirty="0"/>
              <a:t>0.1 – 1.5 frame/sec</a:t>
            </a:r>
          </a:p>
          <a:p>
            <a:pPr lvl="2"/>
            <a:r>
              <a:rPr lang="en-US" dirty="0"/>
              <a:t>Software could not keep up with video compression (25 MHz CPU)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Complex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UI</a:t>
            </a:r>
          </a:p>
          <a:p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Lack of conference control</a:t>
            </a:r>
          </a:p>
          <a:p>
            <a:pPr lvl="2"/>
            <a:r>
              <a:rPr lang="en-US" dirty="0"/>
              <a:t>Who speaks next?</a:t>
            </a:r>
          </a:p>
          <a:p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Echo suppression </a:t>
            </a:r>
            <a:r>
              <a:rPr lang="en-US" dirty="0"/>
              <a:t>makes meetings </a:t>
            </a:r>
            <a:r>
              <a:rPr lang="en-US" dirty="0">
                <a:solidFill>
                  <a:srgbClr val="FF0000"/>
                </a:solidFill>
              </a:rPr>
              <a:t>unfair</a:t>
            </a:r>
          </a:p>
          <a:p>
            <a:r>
              <a:rPr lang="en-US" dirty="0"/>
              <a:t>5. </a:t>
            </a:r>
            <a:r>
              <a:rPr lang="en-US" dirty="0">
                <a:solidFill>
                  <a:srgbClr val="FF0000"/>
                </a:solidFill>
              </a:rPr>
              <a:t>Limited screen space</a:t>
            </a:r>
          </a:p>
          <a:p>
            <a:r>
              <a:rPr lang="en-US" dirty="0"/>
              <a:t>6. </a:t>
            </a:r>
            <a:r>
              <a:rPr lang="en-US" dirty="0">
                <a:solidFill>
                  <a:srgbClr val="FF0000"/>
                </a:solidFill>
              </a:rPr>
              <a:t>Poor</a:t>
            </a:r>
            <a:r>
              <a:rPr lang="en-US" dirty="0"/>
              <a:t> picture resolution (unable to read text)</a:t>
            </a:r>
          </a:p>
          <a:p>
            <a:r>
              <a:rPr lang="en-US" dirty="0"/>
              <a:t>7. </a:t>
            </a:r>
            <a:r>
              <a:rPr lang="en-US" dirty="0">
                <a:solidFill>
                  <a:srgbClr val="FF0000"/>
                </a:solidFill>
              </a:rPr>
              <a:t>Slow update </a:t>
            </a:r>
            <a:r>
              <a:rPr lang="en-US" dirty="0"/>
              <a:t>of session directory</a:t>
            </a:r>
          </a:p>
        </p:txBody>
      </p:sp>
    </p:spTree>
    <p:extLst>
      <p:ext uri="{BB962C8B-B14F-4D97-AF65-F5344CB8AC3E}">
        <p14:creationId xmlns:p14="http://schemas.microsoft.com/office/powerpoint/2010/main" val="402861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AB54-9CD3-A247-BE98-690B0C3C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C86D-DDA7-1A4A-9B64-1248BF47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“</a:t>
            </a:r>
            <a:r>
              <a:rPr lang="en-US" dirty="0">
                <a:solidFill>
                  <a:srgbClr val="FF0000"/>
                </a:solidFill>
              </a:rPr>
              <a:t>Need special purpose systems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IP works with general purpose computers</a:t>
            </a:r>
          </a:p>
          <a:p>
            <a:r>
              <a:rPr lang="en-US" dirty="0"/>
              <a:t>2. “</a:t>
            </a:r>
            <a:r>
              <a:rPr lang="en-US" dirty="0">
                <a:solidFill>
                  <a:srgbClr val="FF0000"/>
                </a:solidFill>
              </a:rPr>
              <a:t>Build it and they will come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Email works better because its asynchronous</a:t>
            </a:r>
          </a:p>
          <a:p>
            <a:pPr lvl="2"/>
            <a:r>
              <a:rPr lang="en-US" dirty="0"/>
              <a:t>Time zones a problem</a:t>
            </a:r>
          </a:p>
          <a:p>
            <a:r>
              <a:rPr lang="en-US" dirty="0"/>
              <a:t>3. “</a:t>
            </a:r>
            <a:r>
              <a:rPr lang="en-US" dirty="0">
                <a:solidFill>
                  <a:srgbClr val="FF0000"/>
                </a:solidFill>
              </a:rPr>
              <a:t>Video is more important than audio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If audio quality is good, video can be poor or even turned off</a:t>
            </a:r>
          </a:p>
        </p:txBody>
      </p:sp>
    </p:spTree>
    <p:extLst>
      <p:ext uri="{BB962C8B-B14F-4D97-AF65-F5344CB8AC3E}">
        <p14:creationId xmlns:p14="http://schemas.microsoft.com/office/powerpoint/2010/main" val="61590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32D0-6A46-B54B-9700-E51A2A34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3B99-80D8-2D4F-9636-BF35E9E3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We have built it and they have come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HD quality </a:t>
            </a:r>
            <a:r>
              <a:rPr lang="en-US" dirty="0"/>
              <a:t>audio and video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Intuitive</a:t>
            </a:r>
            <a:r>
              <a:rPr lang="en-US" dirty="0"/>
              <a:t> UI</a:t>
            </a:r>
          </a:p>
          <a:p>
            <a:pPr lvl="1"/>
            <a:r>
              <a:rPr lang="en-US" dirty="0"/>
              <a:t>Sophisticated </a:t>
            </a:r>
            <a:r>
              <a:rPr lang="en-US" dirty="0">
                <a:solidFill>
                  <a:srgbClr val="FF0000"/>
                </a:solidFill>
              </a:rPr>
              <a:t>meeting control </a:t>
            </a:r>
          </a:p>
          <a:p>
            <a:pPr lvl="1"/>
            <a:r>
              <a:rPr lang="en-US" dirty="0"/>
              <a:t>Gallery mode and speaker view </a:t>
            </a:r>
            <a:r>
              <a:rPr lang="en-US" dirty="0">
                <a:solidFill>
                  <a:srgbClr val="FF0000"/>
                </a:solidFill>
              </a:rPr>
              <a:t>maximizes use of screen </a:t>
            </a:r>
            <a:r>
              <a:rPr lang="en-US" dirty="0"/>
              <a:t>space</a:t>
            </a:r>
          </a:p>
          <a:p>
            <a:r>
              <a:rPr lang="en-US" dirty="0">
                <a:solidFill>
                  <a:srgbClr val="FF0000"/>
                </a:solidFill>
              </a:rPr>
              <a:t>Plus</a:t>
            </a:r>
          </a:p>
          <a:p>
            <a:pPr lvl="1"/>
            <a:r>
              <a:rPr lang="en-US" dirty="0"/>
              <a:t>Free or nearly so</a:t>
            </a:r>
          </a:p>
          <a:p>
            <a:pPr lvl="1"/>
            <a:r>
              <a:rPr lang="en-US" dirty="0"/>
              <a:t>Customized backgrounds</a:t>
            </a:r>
          </a:p>
          <a:p>
            <a:pPr lvl="1"/>
            <a:r>
              <a:rPr lang="en-US" dirty="0"/>
              <a:t>Recording</a:t>
            </a:r>
          </a:p>
          <a:p>
            <a:pPr lvl="1"/>
            <a:r>
              <a:rPr lang="en-US" dirty="0"/>
              <a:t>Automatic transcripts</a:t>
            </a:r>
          </a:p>
          <a:p>
            <a:pPr lvl="1"/>
            <a:r>
              <a:rPr lang="en-US" dirty="0"/>
              <a:t>Screen sharing</a:t>
            </a:r>
          </a:p>
          <a:p>
            <a:pPr lvl="1"/>
            <a:r>
              <a:rPr lang="en-US" dirty="0"/>
              <a:t>End-to-end security</a:t>
            </a:r>
          </a:p>
          <a:p>
            <a:pPr lvl="1"/>
            <a:r>
              <a:rPr lang="en-US" dirty="0"/>
              <a:t>Integration with calendars and scheduling</a:t>
            </a:r>
          </a:p>
          <a:p>
            <a:pPr lvl="1"/>
            <a:r>
              <a:rPr lang="en-US" dirty="0"/>
              <a:t>‘Personal rooms’</a:t>
            </a:r>
          </a:p>
        </p:txBody>
      </p:sp>
    </p:spTree>
    <p:extLst>
      <p:ext uri="{BB962C8B-B14F-4D97-AF65-F5344CB8AC3E}">
        <p14:creationId xmlns:p14="http://schemas.microsoft.com/office/powerpoint/2010/main" val="80831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F7F2-E744-FD4C-BC31-57F6AF6C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2ACD-127E-2C4E-9613-D6CC9918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Gaze correction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Automatic session summaries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Augmented reality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reality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Searchable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6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C5B4BC8-CCBD-FF45-8BF8-1C30ACE0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120638"/>
            <a:ext cx="7264400" cy="41529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D6C7F8D7-BAE5-EF4B-9962-F3489E658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78" y="335275"/>
            <a:ext cx="6384041" cy="11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F7F2-E744-FD4C-BC31-57F6AF6C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2ACD-127E-2C4E-9613-D6CC9918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Gaze correction</a:t>
            </a:r>
          </a:p>
          <a:p>
            <a:r>
              <a:rPr lang="en-US" dirty="0"/>
              <a:t>Automatic session summaries</a:t>
            </a:r>
          </a:p>
          <a:p>
            <a:r>
              <a:rPr lang="en-US" dirty="0"/>
              <a:t>Augmented reality</a:t>
            </a:r>
          </a:p>
          <a:p>
            <a:r>
              <a:rPr lang="en-US" dirty="0"/>
              <a:t>Virtual reality</a:t>
            </a:r>
          </a:p>
          <a:p>
            <a:r>
              <a:rPr lang="en-US" dirty="0"/>
              <a:t>Searchable video</a:t>
            </a:r>
          </a:p>
          <a:p>
            <a:r>
              <a:rPr lang="en-US" dirty="0">
                <a:solidFill>
                  <a:srgbClr val="FF0000"/>
                </a:solidFill>
              </a:rPr>
              <a:t>Directional audio and video</a:t>
            </a:r>
          </a:p>
          <a:p>
            <a:endParaRPr lang="en-US" dirty="0"/>
          </a:p>
        </p:txBody>
      </p:sp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B765AF0C-50BF-164A-8C92-AC3A6229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15" y="3485446"/>
            <a:ext cx="5568350" cy="305416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AB194D-4812-434E-8B90-C1D8B7BA1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092" y="1335024"/>
            <a:ext cx="3648108" cy="2150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8ACD6-0397-AC4B-9336-E4A22DF10D4E}"/>
              </a:ext>
            </a:extLst>
          </p:cNvPr>
          <p:cNvSpPr txBox="1"/>
          <p:nvPr/>
        </p:nvSpPr>
        <p:spPr>
          <a:xfrm>
            <a:off x="9765234" y="64357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277329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32D0-6A46-B54B-9700-E51A2A34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3B99-80D8-2D4F-9636-BF35E9E3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with existing workflows</a:t>
            </a:r>
          </a:p>
          <a:p>
            <a:pPr lvl="1"/>
            <a:r>
              <a:rPr lang="en-US" dirty="0"/>
              <a:t>Rather than forcing workflows into a ‘meeting’ paradigm</a:t>
            </a:r>
          </a:p>
          <a:p>
            <a:r>
              <a:rPr lang="en-US" dirty="0"/>
              <a:t>AI assistants</a:t>
            </a:r>
          </a:p>
          <a:p>
            <a:r>
              <a:rPr lang="en-US" dirty="0"/>
              <a:t>Compensating for </a:t>
            </a:r>
            <a:r>
              <a:rPr lang="en-US" dirty="0">
                <a:solidFill>
                  <a:srgbClr val="FF0000"/>
                </a:solidFill>
              </a:rPr>
              <a:t>poor lighting </a:t>
            </a:r>
          </a:p>
          <a:p>
            <a:r>
              <a:rPr lang="en-US" dirty="0"/>
              <a:t>Security/privacy</a:t>
            </a:r>
          </a:p>
          <a:p>
            <a:r>
              <a:rPr lang="en-US" dirty="0"/>
              <a:t>Legal issues</a:t>
            </a:r>
          </a:p>
          <a:p>
            <a:pPr lvl="1"/>
            <a:r>
              <a:rPr lang="en-US" dirty="0"/>
              <a:t>Who owns the call? </a:t>
            </a:r>
          </a:p>
          <a:p>
            <a:pPr lvl="1"/>
            <a:r>
              <a:rPr lang="en-US" dirty="0"/>
              <a:t>Who owns the chat text?</a:t>
            </a:r>
          </a:p>
          <a:p>
            <a:r>
              <a:rPr lang="en-US" dirty="0"/>
              <a:t>Dealing with time zones </a:t>
            </a:r>
          </a:p>
        </p:txBody>
      </p:sp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295C6498-190A-3348-80CF-90E3D8CD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15" y="4392538"/>
            <a:ext cx="3733041" cy="24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2994-0E7E-5A48-831B-75A94B53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the first videoconference?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8D36-A7A9-A942-A8B0-17616FA7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623D64-D655-E54F-8498-D24770AF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96" y="0"/>
            <a:ext cx="8249939" cy="57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DB30E-6430-3E46-B268-8876290E5369}"/>
              </a:ext>
            </a:extLst>
          </p:cNvPr>
          <p:cNvSpPr txBox="1"/>
          <p:nvPr/>
        </p:nvSpPr>
        <p:spPr>
          <a:xfrm>
            <a:off x="1736592" y="5804789"/>
            <a:ext cx="8160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Every evening, before going to bed, Pater and Materfamilias set up their electric Camera-obscura over their bedroom mantel-piece, and gladden their eyes with the sight of their Children at the Antipodes and converse daily through the wires. </a:t>
            </a:r>
            <a:r>
              <a:rPr lang="en-US" sz="1400" dirty="0">
                <a:solidFill>
                  <a:srgbClr val="FF0000"/>
                </a:solidFill>
              </a:rPr>
              <a:t>December 1878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2D16B-6656-DE4B-813A-BC71B02EAC33}"/>
              </a:ext>
            </a:extLst>
          </p:cNvPr>
          <p:cNvSpPr txBox="1"/>
          <p:nvPr/>
        </p:nvSpPr>
        <p:spPr>
          <a:xfrm>
            <a:off x="237893" y="2096430"/>
            <a:ext cx="13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idea is almost </a:t>
            </a:r>
            <a:r>
              <a:rPr lang="en-US" dirty="0">
                <a:solidFill>
                  <a:srgbClr val="FF0000"/>
                </a:solidFill>
              </a:rPr>
              <a:t>150</a:t>
            </a:r>
            <a:r>
              <a:rPr lang="en-US" dirty="0"/>
              <a:t> years old!</a:t>
            </a:r>
          </a:p>
        </p:txBody>
      </p:sp>
    </p:spTree>
    <p:extLst>
      <p:ext uri="{BB962C8B-B14F-4D97-AF65-F5344CB8AC3E}">
        <p14:creationId xmlns:p14="http://schemas.microsoft.com/office/powerpoint/2010/main" val="121667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2994-0E7E-5A48-831B-75A94B53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videoconference (1927)</a:t>
            </a:r>
          </a:p>
        </p:txBody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1D36FB9E-4D33-724A-9A41-21A7BBA1F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14" y="1815157"/>
            <a:ext cx="6012611" cy="4457627"/>
          </a:xfr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15B9B985-0ABE-7B49-9B70-853BFB9F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65" y="1815157"/>
            <a:ext cx="5814907" cy="36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107D9-B959-994F-B719-DE65C08F8B7A}"/>
              </a:ext>
            </a:extLst>
          </p:cNvPr>
          <p:cNvSpPr txBox="1"/>
          <p:nvPr/>
        </p:nvSpPr>
        <p:spPr>
          <a:xfrm>
            <a:off x="944433" y="6118883"/>
            <a:ext cx="987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1-way video/2-way audio call occurred on </a:t>
            </a:r>
            <a:r>
              <a:rPr lang="en-GB" dirty="0">
                <a:solidFill>
                  <a:srgbClr val="FF0000"/>
                </a:solidFill>
              </a:rPr>
              <a:t>April 7, 1927 </a:t>
            </a:r>
            <a:r>
              <a:rPr lang="en-GB" dirty="0"/>
              <a:t>between Herbert Hoover and AT&amp;T executives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2A03-BE6C-C045-A046-5709A645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Gegensehn-Fernsprechanlagen</a:t>
            </a:r>
            <a:r>
              <a:rPr lang="en-GB" dirty="0"/>
              <a:t> (1936)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EFCD-E54A-5146-AEFC-71B424818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public videoconferencing service</a:t>
            </a:r>
          </a:p>
          <a:p>
            <a:r>
              <a:rPr lang="en-GB" dirty="0"/>
              <a:t>Inaugurated in Berlin on </a:t>
            </a:r>
            <a:r>
              <a:rPr lang="en-GB" dirty="0">
                <a:solidFill>
                  <a:srgbClr val="FF0000"/>
                </a:solidFill>
              </a:rPr>
              <a:t>March 1, 1936</a:t>
            </a:r>
          </a:p>
          <a:p>
            <a:r>
              <a:rPr lang="en-US" dirty="0"/>
              <a:t>Berlin to Leipzig (160 km)</a:t>
            </a:r>
          </a:p>
          <a:p>
            <a:r>
              <a:rPr lang="en-GB" dirty="0"/>
              <a:t>Available at special post office </a:t>
            </a:r>
            <a:r>
              <a:rPr lang="en-GB" i="1" dirty="0" err="1"/>
              <a:t>Fernsehsprechstellen</a:t>
            </a:r>
            <a:r>
              <a:rPr lang="en-GB" dirty="0"/>
              <a:t> </a:t>
            </a:r>
            <a:endParaRPr lang="en-US" dirty="0"/>
          </a:p>
          <a:p>
            <a:pPr lvl="1"/>
            <a:r>
              <a:rPr lang="en-GB" sz="1400" dirty="0"/>
              <a:t>Mechanical rotating disk converted an image to a series of dark</a:t>
            </a:r>
            <a:br>
              <a:rPr lang="en-GB" sz="1400" dirty="0"/>
            </a:br>
            <a:r>
              <a:rPr lang="en-GB" sz="1400" dirty="0"/>
              <a:t>and light spots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4F71B3-535C-D449-BBD6-C503CE0C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142" y="2766747"/>
            <a:ext cx="2551981" cy="25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5F6BEB-F78D-8240-874F-C416EAAED301}"/>
              </a:ext>
            </a:extLst>
          </p:cNvPr>
          <p:cNvSpPr txBox="1"/>
          <p:nvPr/>
        </p:nvSpPr>
        <p:spPr>
          <a:xfrm>
            <a:off x="9033442" y="5614809"/>
            <a:ext cx="21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3"/>
              </a:rPr>
              <a:t>Nipkow</a:t>
            </a:r>
            <a:r>
              <a:rPr lang="en-US" dirty="0">
                <a:hlinkClick r:id="rId3"/>
              </a:rPr>
              <a:t> scanning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6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3D25-5A7A-394F-A951-DC7DF7C2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Picturephone (</a:t>
            </a:r>
            <a:r>
              <a:rPr lang="en-US" dirty="0">
                <a:solidFill>
                  <a:srgbClr val="FF0000"/>
                </a:solidFill>
              </a:rPr>
              <a:t>1963</a:t>
            </a:r>
            <a:r>
              <a:rPr lang="en-US" dirty="0"/>
              <a:t>)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3D7C46B9-AE5C-4249-9DE9-5A7E4063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61" y="1733911"/>
            <a:ext cx="6428110" cy="4890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2A5CB-D69C-F443-933B-18B96E9EFF0F}"/>
              </a:ext>
            </a:extLst>
          </p:cNvPr>
          <p:cNvSpPr txBox="1"/>
          <p:nvPr/>
        </p:nvSpPr>
        <p:spPr>
          <a:xfrm>
            <a:off x="1587262" y="2819459"/>
            <a:ext cx="42783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first (failed) attempt at mass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Analogue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14 x 12.5 cm (5.5 x 5 inches)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Speaker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Electron-tube camera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About </a:t>
            </a:r>
            <a:r>
              <a:rPr lang="en-GB" dirty="0">
                <a:solidFill>
                  <a:srgbClr val="FF0000"/>
                </a:solidFill>
              </a:rPr>
              <a:t>$200/3-minute </a:t>
            </a:r>
            <a:r>
              <a:rPr lang="en-GB" dirty="0"/>
              <a:t>call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$15M in costs, 500 users worldwide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1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9ADA-FC0A-B643-BC6B-E81E7E0C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MATRA (</a:t>
            </a:r>
            <a:r>
              <a:rPr lang="en-US" dirty="0">
                <a:solidFill>
                  <a:srgbClr val="FF0000"/>
                </a:solidFill>
              </a:rPr>
              <a:t>1972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E335-8AFF-DF46-84BF-1A62949BA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manufacturer</a:t>
            </a:r>
          </a:p>
          <a:p>
            <a:r>
              <a:rPr lang="en-US" dirty="0"/>
              <a:t>About </a:t>
            </a:r>
            <a:r>
              <a:rPr lang="en-US" dirty="0">
                <a:solidFill>
                  <a:srgbClr val="FF0000"/>
                </a:solidFill>
              </a:rPr>
              <a:t>USD 500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92A400B-A726-9441-95CF-0AB6B66B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99" y="2286000"/>
            <a:ext cx="5595637" cy="37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3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34A8-911C-D047-8F64-E00B72AC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AT&amp;T Videophone 2500 (</a:t>
            </a:r>
            <a:r>
              <a:rPr lang="en-US" dirty="0">
                <a:solidFill>
                  <a:srgbClr val="FF0000"/>
                </a:solidFill>
              </a:rPr>
              <a:t>1992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A picture containing person, sitting, laptop, indoor&#10;&#10;Description automatically generated">
            <a:extLst>
              <a:ext uri="{FF2B5EF4-FFF2-40B4-BE49-F238E27FC236}">
                <a16:creationId xmlns:a16="http://schemas.microsoft.com/office/drawing/2014/main" id="{BC6F6CC9-114A-7142-A098-5A9E85E85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0351" y="2250059"/>
            <a:ext cx="5510197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16371-4B97-284B-864C-6C18BBA38004}"/>
              </a:ext>
            </a:extLst>
          </p:cNvPr>
          <p:cNvSpPr txBox="1"/>
          <p:nvPr/>
        </p:nvSpPr>
        <p:spPr>
          <a:xfrm>
            <a:off x="1318320" y="2551836"/>
            <a:ext cx="2413621" cy="274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AT&amp;T tries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Colour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$1500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</a:t>
            </a:r>
            <a:r>
              <a:rPr lang="en-GB" sz="2400" dirty="0">
                <a:solidFill>
                  <a:srgbClr val="FF0000"/>
                </a:solidFill>
              </a:rPr>
              <a:t>POTS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30 K units sold</a:t>
            </a:r>
          </a:p>
          <a:p>
            <a:r>
              <a:rPr lang="en-GB" sz="2400" dirty="0"/>
              <a:t>Another </a:t>
            </a:r>
            <a:r>
              <a:rPr lang="en-GB" sz="2400" dirty="0">
                <a:solidFill>
                  <a:srgbClr val="FF0000"/>
                </a:solidFill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377174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CE70-91F8-E145-8CBF-590965C6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timeline (highlights)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8475-AB61-1D44-9C78-CB0F4E8E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1973</a:t>
            </a:r>
            <a:r>
              <a:rPr lang="en-US" dirty="0"/>
              <a:t>: Danny Cohen at ISI demonstrated </a:t>
            </a:r>
            <a:r>
              <a:rPr lang="en-US" dirty="0">
                <a:solidFill>
                  <a:srgbClr val="FF0000"/>
                </a:solidFill>
              </a:rPr>
              <a:t>network voice protocol </a:t>
            </a:r>
          </a:p>
          <a:p>
            <a:r>
              <a:rPr lang="en-US" dirty="0">
                <a:solidFill>
                  <a:srgbClr val="FF0000"/>
                </a:solidFill>
              </a:rPr>
              <a:t>1981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Voice Funnel </a:t>
            </a:r>
            <a:r>
              <a:rPr lang="en-US" dirty="0"/>
              <a:t>at BBN; 3- and 4-way video conferencing</a:t>
            </a:r>
          </a:p>
          <a:p>
            <a:r>
              <a:rPr lang="en-US" dirty="0">
                <a:solidFill>
                  <a:srgbClr val="FF0000"/>
                </a:solidFill>
              </a:rPr>
              <a:t>1988: H.261 </a:t>
            </a:r>
            <a:r>
              <a:rPr lang="en-US" dirty="0"/>
              <a:t>codec</a:t>
            </a:r>
          </a:p>
          <a:p>
            <a:r>
              <a:rPr lang="en-US" dirty="0">
                <a:solidFill>
                  <a:srgbClr val="FF0000"/>
                </a:solidFill>
              </a:rPr>
              <a:t>1991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Speak Freely</a:t>
            </a:r>
            <a:r>
              <a:rPr lang="en-US" dirty="0"/>
              <a:t>, Brian Wiles</a:t>
            </a:r>
          </a:p>
          <a:p>
            <a:r>
              <a:rPr lang="en-US" dirty="0">
                <a:solidFill>
                  <a:srgbClr val="FF0000"/>
                </a:solidFill>
              </a:rPr>
              <a:t>1992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vat, </a:t>
            </a:r>
            <a:r>
              <a:rPr lang="en-US" dirty="0" err="1">
                <a:solidFill>
                  <a:srgbClr val="FF0000"/>
                </a:solidFill>
              </a:rPr>
              <a:t>vic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LBNL, Jacobson and </a:t>
            </a:r>
            <a:r>
              <a:rPr lang="en-US" dirty="0" err="1"/>
              <a:t>McCanne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1992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IVS</a:t>
            </a:r>
            <a:r>
              <a:rPr lang="en-US" dirty="0"/>
              <a:t>: INRIA videoconferencing system, </a:t>
            </a:r>
            <a:r>
              <a:rPr lang="en-US" dirty="0" err="1"/>
              <a:t>Turletti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1993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nv</a:t>
            </a:r>
            <a:r>
              <a:rPr lang="en-US" dirty="0"/>
              <a:t> from PARC, Ron Fredericks</a:t>
            </a:r>
          </a:p>
          <a:p>
            <a:r>
              <a:rPr lang="en-US" dirty="0">
                <a:solidFill>
                  <a:srgbClr val="FF0000"/>
                </a:solidFill>
              </a:rPr>
              <a:t>1993: </a:t>
            </a:r>
            <a:r>
              <a:rPr lang="en-US" dirty="0" err="1">
                <a:solidFill>
                  <a:srgbClr val="FF0000"/>
                </a:solidFill>
              </a:rPr>
              <a:t>FreePhone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Rendez-Vous</a:t>
            </a:r>
            <a:r>
              <a:rPr lang="en-US" dirty="0"/>
              <a:t>, RODEO group, INRIA, </a:t>
            </a:r>
            <a:r>
              <a:rPr lang="en-US" dirty="0" err="1"/>
              <a:t>Bolot</a:t>
            </a:r>
            <a:r>
              <a:rPr lang="en-US" dirty="0"/>
              <a:t>, </a:t>
            </a:r>
            <a:r>
              <a:rPr lang="en-US" dirty="0" err="1"/>
              <a:t>Diot</a:t>
            </a:r>
            <a:r>
              <a:rPr lang="en-US" dirty="0"/>
              <a:t>, et al</a:t>
            </a:r>
          </a:p>
          <a:p>
            <a:r>
              <a:rPr lang="en-US" dirty="0">
                <a:solidFill>
                  <a:srgbClr val="FF0000"/>
                </a:solidFill>
              </a:rPr>
              <a:t>1995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VocalTec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Webex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commercial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2003: H.264 v1 </a:t>
            </a:r>
            <a:r>
              <a:rPr lang="en-US" dirty="0"/>
              <a:t>codec</a:t>
            </a:r>
            <a:r>
              <a:rPr lang="en-US" dirty="0">
                <a:solidFill>
                  <a:srgbClr val="FF0000"/>
                </a:solidFill>
              </a:rPr>
              <a:t>, Skype</a:t>
            </a:r>
          </a:p>
          <a:p>
            <a:r>
              <a:rPr lang="en-US" dirty="0">
                <a:solidFill>
                  <a:srgbClr val="FF0000"/>
                </a:solidFill>
              </a:rPr>
              <a:t>2010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FaceTime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2011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WebRTC, Zoom</a:t>
            </a:r>
          </a:p>
          <a:p>
            <a:r>
              <a:rPr lang="en-US" dirty="0">
                <a:solidFill>
                  <a:srgbClr val="FF0000"/>
                </a:solidFill>
              </a:rPr>
              <a:t>2015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WhatsApp</a:t>
            </a:r>
          </a:p>
        </p:txBody>
      </p:sp>
    </p:spTree>
    <p:extLst>
      <p:ext uri="{BB962C8B-B14F-4D97-AF65-F5344CB8AC3E}">
        <p14:creationId xmlns:p14="http://schemas.microsoft.com/office/powerpoint/2010/main" val="2413847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{AEC13D6E-6797-D144-85D6-94C31AB79066}tf10001061</Template>
  <TotalTime>1228</TotalTime>
  <Words>625</Words>
  <Application>Microsoft Macintosh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 Cen MT</vt:lpstr>
      <vt:lpstr>Tw Cen MT Condensed</vt:lpstr>
      <vt:lpstr>Wingdings 3</vt:lpstr>
      <vt:lpstr>Integral</vt:lpstr>
      <vt:lpstr> A brief history of videoconferencing </vt:lpstr>
      <vt:lpstr>When was the first videoconference?</vt:lpstr>
      <vt:lpstr>PowerPoint Presentation</vt:lpstr>
      <vt:lpstr>the first videoconference (1927)</vt:lpstr>
      <vt:lpstr>Gegensehn-Fernsprechanlagen (1936)</vt:lpstr>
      <vt:lpstr>Picturephone (1963)</vt:lpstr>
      <vt:lpstr>MATRA (1972)</vt:lpstr>
      <vt:lpstr>AT&amp;T Videophone 2500 (1992)</vt:lpstr>
      <vt:lpstr>Internet timeline (highlights)</vt:lpstr>
      <vt:lpstr>PowerPoint Presentation</vt:lpstr>
      <vt:lpstr>Experiences</vt:lpstr>
      <vt:lpstr>Myths</vt:lpstr>
      <vt:lpstr>Present (2020)</vt:lpstr>
      <vt:lpstr>In the works</vt:lpstr>
      <vt:lpstr>PowerPoint Presentation</vt:lpstr>
      <vt:lpstr>In the works</vt:lpstr>
      <vt:lpstr>Research areas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Keshav</dc:creator>
  <cp:lastModifiedBy>Srinivasan Keshav</cp:lastModifiedBy>
  <cp:revision>34</cp:revision>
  <dcterms:created xsi:type="dcterms:W3CDTF">2020-04-27T15:49:12Z</dcterms:created>
  <dcterms:modified xsi:type="dcterms:W3CDTF">2020-05-04T09:07:58Z</dcterms:modified>
</cp:coreProperties>
</file>