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2" r:id="rId2"/>
  </p:sldMasterIdLst>
  <p:notesMasterIdLst>
    <p:notesMasterId r:id="rId27"/>
  </p:notesMasterIdLst>
  <p:sldIdLst>
    <p:sldId id="256" r:id="rId3"/>
    <p:sldId id="296" r:id="rId4"/>
    <p:sldId id="309" r:id="rId5"/>
    <p:sldId id="304" r:id="rId6"/>
    <p:sldId id="305" r:id="rId7"/>
    <p:sldId id="306" r:id="rId8"/>
    <p:sldId id="308" r:id="rId9"/>
    <p:sldId id="307" r:id="rId10"/>
    <p:sldId id="310" r:id="rId11"/>
    <p:sldId id="313" r:id="rId12"/>
    <p:sldId id="312" r:id="rId13"/>
    <p:sldId id="311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03" r:id="rId22"/>
    <p:sldId id="298" r:id="rId23"/>
    <p:sldId id="299" r:id="rId24"/>
    <p:sldId id="300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C936-DE35-5E42-96EE-D3352A46FA9F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0B091-DB1B-904C-98ED-563E7F15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3CAB7-577F-354D-BD06-E2F11F02C3B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3CAB7-577F-354D-BD06-E2F11F02C3B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9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48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6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6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4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9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31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8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4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25DB-3C7D-2749-9AAD-C21E1B386472}" type="datetimeFigureOut">
              <a:rPr lang="en-US" smtClean="0"/>
              <a:t>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C59BB-258B-F348-A54F-8D1C4419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4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cs.uwaterloo.ca/~kkoga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ISS4E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799"/>
            <a:ext cx="5458968" cy="889395"/>
          </a:xfrm>
        </p:spPr>
        <p:txBody>
          <a:bodyPr>
            <a:normAutofit/>
          </a:bodyPr>
          <a:lstStyle/>
          <a:p>
            <a:r>
              <a:rPr lang="en-US" dirty="0" smtClean="0"/>
              <a:t>S. Keshav and Catherine Rosenberg</a:t>
            </a:r>
          </a:p>
          <a:p>
            <a:r>
              <a:rPr lang="en-US" dirty="0" smtClean="0"/>
              <a:t>University of </a:t>
            </a:r>
            <a:r>
              <a:rPr lang="en-US" dirty="0" smtClean="0"/>
              <a:t>Waterloo</a:t>
            </a:r>
          </a:p>
          <a:p>
            <a:r>
              <a:rPr lang="en-US" dirty="0" smtClean="0"/>
              <a:t>November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7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1005"/>
            <a:ext cx="7772400" cy="13620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0" dirty="0" smtClean="0"/>
              <a:t>S</a:t>
            </a:r>
            <a:r>
              <a:rPr lang="en-US" b="0" dirty="0" smtClean="0">
                <a:latin typeface="+mj-lt"/>
              </a:rPr>
              <a:t>ample projects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436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400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>
                <a:latin typeface="Calibri" charset="0"/>
                <a:ea typeface="ＭＳ Ｐゴシック" charset="0"/>
                <a:cs typeface="ＭＳ Ｐゴシック" charset="0"/>
              </a:rPr>
              <a:t>Demand Response through a Temperature Setpoint Market in Ontario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152900"/>
            <a:ext cx="8794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3810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1600"/>
              <a:t>   </a:t>
            </a:r>
            <a:r>
              <a:rPr lang="en-US" sz="300"/>
              <a:t> </a:t>
            </a:r>
            <a:r>
              <a:rPr lang="en-US" sz="1600"/>
              <a:t>Ontario has peak load for a few hours in summers</a:t>
            </a:r>
            <a:endParaRPr lang="en-US" sz="1400"/>
          </a:p>
          <a:p>
            <a:pPr eaLnBrk="1" hangingPunct="1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1600"/>
              <a:t>   Peak load reduction possible by increasing thermostat during peak hours</a:t>
            </a:r>
          </a:p>
          <a:p>
            <a:pPr eaLnBrk="1" hangingPunct="1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1600"/>
              <a:t>   Payment of $2 per hour of setback can reduce operating costs by $688 million over 20 years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33400" y="6400800"/>
            <a:ext cx="7620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/>
              <a:t>Ref:</a:t>
            </a:r>
            <a:r>
              <a:rPr lang="en-US" sz="1000" i="1"/>
              <a:t> </a:t>
            </a:r>
            <a:r>
              <a:rPr lang="en-US" sz="1000"/>
              <a:t>S. Singla, S. Keshav</a:t>
            </a:r>
            <a:r>
              <a:rPr lang="en-US" sz="1000" i="1"/>
              <a:t>: Demand Response through a Temperature Setpoint Market in Ontario, </a:t>
            </a:r>
            <a:r>
              <a:rPr lang="en-US" sz="1000"/>
              <a:t>IEEE SmartGridComm, 2012</a:t>
            </a:r>
          </a:p>
        </p:txBody>
      </p:sp>
      <p:pic>
        <p:nvPicPr>
          <p:cNvPr id="133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r="362"/>
          <a:stretch>
            <a:fillRect/>
          </a:stretch>
        </p:blipFill>
        <p:spPr bwMode="auto">
          <a:xfrm>
            <a:off x="4038600" y="1325563"/>
            <a:ext cx="49530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1905000" y="57150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smartset</a:t>
            </a:r>
            <a:endParaRPr lang="en-US" sz="1800" b="1" i="1"/>
          </a:p>
        </p:txBody>
      </p:sp>
    </p:spTree>
    <p:extLst>
      <p:ext uri="{BB962C8B-B14F-4D97-AF65-F5344CB8AC3E}">
        <p14:creationId xmlns:p14="http://schemas.microsoft.com/office/powerpoint/2010/main" val="142008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sh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" y="-4011"/>
            <a:ext cx="9122661" cy="70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0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8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8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1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Content Placeholder 2"/>
          <p:cNvSpPr>
            <a:spLocks noGrp="1"/>
          </p:cNvSpPr>
          <p:nvPr>
            <p:ph idx="4294967295"/>
          </p:nvPr>
        </p:nvSpPr>
        <p:spPr>
          <a:xfrm>
            <a:off x="564472" y="2323822"/>
            <a:ext cx="7340600" cy="2009775"/>
          </a:xfrm>
        </p:spPr>
        <p:txBody>
          <a:bodyPr>
            <a:normAutofit fontScale="92500"/>
          </a:bodyPr>
          <a:lstStyle/>
          <a:p>
            <a:pPr marL="0" indent="0" algn="just" defTabSz="320675" eaLnBrk="1" hangingPunct="1">
              <a:spcBef>
                <a:spcPct val="0"/>
              </a:spcBef>
              <a:buFont typeface="Webdings" charset="0"/>
              <a:buNone/>
              <a:defRPr/>
            </a:pPr>
            <a:r>
              <a:rPr lang="en-CA" sz="2500" dirty="0" smtClean="0">
                <a:latin typeface="Calibri"/>
                <a:cs typeface="Calibri"/>
              </a:rPr>
              <a:t>To apply our expertise in </a:t>
            </a:r>
            <a:r>
              <a:rPr lang="en-CA" sz="2500" dirty="0" smtClean="0">
                <a:solidFill>
                  <a:srgbClr val="F79646"/>
                </a:solidFill>
                <a:latin typeface="Calibri"/>
                <a:cs typeface="Calibri"/>
              </a:rPr>
              <a:t>Information Systems and Sciences </a:t>
            </a:r>
            <a:r>
              <a:rPr lang="en-CA" sz="2500" dirty="0" smtClean="0">
                <a:latin typeface="Calibri"/>
                <a:cs typeface="Calibri"/>
              </a:rPr>
              <a:t>to find </a:t>
            </a:r>
            <a:r>
              <a:rPr lang="en-CA" sz="2500" dirty="0" smtClean="0">
                <a:solidFill>
                  <a:srgbClr val="F79646"/>
                </a:solidFill>
                <a:latin typeface="Calibri"/>
                <a:cs typeface="Calibri"/>
              </a:rPr>
              <a:t>innovative solutions </a:t>
            </a:r>
            <a:r>
              <a:rPr lang="en-CA" sz="2500" dirty="0" smtClean="0">
                <a:latin typeface="Calibri"/>
                <a:cs typeface="Calibri"/>
              </a:rPr>
              <a:t>to problems in </a:t>
            </a:r>
            <a:r>
              <a:rPr lang="en-CA" sz="2500" dirty="0" smtClean="0">
                <a:solidFill>
                  <a:srgbClr val="F79646"/>
                </a:solidFill>
                <a:latin typeface="Calibri"/>
                <a:cs typeface="Calibri"/>
              </a:rPr>
              <a:t>energy </a:t>
            </a:r>
            <a:r>
              <a:rPr lang="en-CA" sz="2500" dirty="0" smtClean="0">
                <a:solidFill>
                  <a:srgbClr val="F79646"/>
                </a:solidFill>
                <a:latin typeface="Calibri"/>
                <a:cs typeface="Calibri"/>
              </a:rPr>
              <a:t>systems</a:t>
            </a:r>
            <a:endParaRPr lang="en-CA" sz="2700" dirty="0" smtClean="0">
              <a:latin typeface="Calibri"/>
              <a:cs typeface="Calibri"/>
            </a:endParaRPr>
          </a:p>
          <a:p>
            <a:pPr marL="0" indent="0" algn="just" defTabSz="320675" eaLnBrk="1" hangingPunct="1">
              <a:spcBef>
                <a:spcPct val="0"/>
              </a:spcBef>
              <a:buFont typeface="Webdings" charset="0"/>
              <a:buNone/>
              <a:defRPr/>
            </a:pPr>
            <a:endParaRPr lang="en-US" sz="2700" dirty="0" smtClean="0">
              <a:cs typeface="Arial" charset="0"/>
            </a:endParaRPr>
          </a:p>
          <a:p>
            <a:pPr marL="0" indent="0" algn="just" defTabSz="320675" eaLnBrk="1" hangingPunct="1">
              <a:spcBef>
                <a:spcPct val="0"/>
              </a:spcBef>
              <a:buFont typeface="Webdings" charset="0"/>
              <a:buNone/>
              <a:defRPr/>
            </a:pPr>
            <a:endParaRPr lang="en-US" sz="2700" dirty="0">
              <a:cs typeface="Arial" charset="0"/>
            </a:endParaRPr>
          </a:p>
          <a:p>
            <a:pPr marL="0" indent="0" algn="ctr" defTabSz="320675" eaLnBrk="1" hangingPunct="1">
              <a:spcBef>
                <a:spcPct val="0"/>
              </a:spcBef>
              <a:buFont typeface="Webdings" charset="0"/>
              <a:buNone/>
              <a:defRPr/>
            </a:pPr>
            <a:r>
              <a:rPr lang="en-US" sz="3000" dirty="0" smtClean="0">
                <a:cs typeface="Arial" charset="0"/>
              </a:rPr>
              <a:t>http://iss4e.ca</a:t>
            </a:r>
            <a:endParaRPr lang="en-US" sz="2600" dirty="0" smtClean="0">
              <a:cs typeface="Arial" charset="0"/>
            </a:endParaRPr>
          </a:p>
        </p:txBody>
      </p:sp>
      <p:sp>
        <p:nvSpPr>
          <p:cNvPr id="78850" name="Slide Number Placeholder 3"/>
          <p:cNvSpPr txBox="1">
            <a:spLocks noGrp="1"/>
          </p:cNvSpPr>
          <p:nvPr/>
        </p:nvSpPr>
        <p:spPr bwMode="auto">
          <a:xfrm>
            <a:off x="6988175" y="64722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defTabSz="457200"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1pPr>
            <a:lvl2pPr marL="742950" indent="-285750" defTabSz="457200"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2pPr>
            <a:lvl3pPr marL="1143000" indent="-228600" defTabSz="457200"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3pPr>
            <a:lvl4pPr marL="1600200" indent="-228600" defTabSz="457200"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4pPr>
            <a:lvl5pPr marL="2057400" indent="-228600" defTabSz="457200"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9pPr>
          </a:lstStyle>
          <a:p>
            <a:pPr algn="r" eaLnBrk="1" hangingPunct="1"/>
            <a:fld id="{B36C5218-555D-E54D-96F7-7D5F9A8A48B2}" type="slidenum">
              <a:rPr lang="en-US" sz="1200">
                <a:solidFill>
                  <a:srgbClr val="898989"/>
                </a:solidFill>
                <a:latin typeface="Calibri" charset="0"/>
                <a:ea typeface="ヒラギノ角ゴ Pro W3" charset="0"/>
                <a:cs typeface="ヒラギノ角ゴ Pro W3" charset="0"/>
              </a:rPr>
              <a:pPr algn="r"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35717" bIns="45718" anchor="ctr"/>
          <a:lstStyle/>
          <a:p>
            <a:pPr algn="ctr" defTabSz="642938">
              <a:defRPr/>
            </a:pPr>
            <a:r>
              <a:rPr lang="en-US" sz="3900" dirty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ISS4E vision</a:t>
            </a:r>
            <a:endParaRPr lang="en-US" sz="3100" dirty="0">
              <a:solidFill>
                <a:schemeClr val="tx1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6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Consumer-centric Smart Grid</a:t>
            </a:r>
          </a:p>
        </p:txBody>
      </p:sp>
    </p:spTree>
    <p:extLst>
      <p:ext uri="{BB962C8B-B14F-4D97-AF65-F5344CB8AC3E}">
        <p14:creationId xmlns:p14="http://schemas.microsoft.com/office/powerpoint/2010/main" val="2737970699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6C191-E0AA-E744-9D0A-1859EAF7FAD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83253" cy="65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2970238" y="6170324"/>
            <a:ext cx="1866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</a:rPr>
              <a:t>The Traditional Grid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BE2E9F8-9588-8D4F-8000-C30DB67D9A6B}" type="slidenum">
              <a:rPr lang="en-US" sz="1300">
                <a:solidFill>
                  <a:schemeClr val="tx1"/>
                </a:solidFill>
                <a:ea typeface="ＭＳ Ｐゴシック" charset="0"/>
              </a:rPr>
              <a:pPr eaLnBrk="1" hangingPunct="1"/>
              <a:t>21</a:t>
            </a:fld>
            <a:endParaRPr lang="en-US" sz="130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0562D8-2925-DF4A-86D9-234706A6219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7"/>
            <a:ext cx="9145616" cy="666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/>
          </p:cNvSpPr>
          <p:nvPr/>
        </p:nvSpPr>
        <p:spPr bwMode="auto">
          <a:xfrm>
            <a:off x="3242593" y="6179254"/>
            <a:ext cx="15961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</a:rPr>
              <a:t>The grid of today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2536D094-8EDF-134A-BEE2-9BF6029DDEA1}" type="slidenum">
              <a:rPr lang="en-US" sz="1300">
                <a:solidFill>
                  <a:schemeClr val="tx1"/>
                </a:solidFill>
                <a:ea typeface="ＭＳ Ｐゴシック" charset="0"/>
              </a:rPr>
              <a:pPr eaLnBrk="1" hangingPunct="1"/>
              <a:t>22</a:t>
            </a:fld>
            <a:endParaRPr lang="en-US" sz="130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4EE5B-FB0A-0149-ACB6-827EE573F82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51"/>
            <a:ext cx="9077783" cy="66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1861840" y="6179254"/>
            <a:ext cx="3309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</a:rPr>
              <a:t>The utility-centric </a:t>
            </a:r>
            <a:r>
              <a:rPr lang="en-US" i="1">
                <a:solidFill>
                  <a:schemeClr val="tx1"/>
                </a:solidFill>
                <a:ea typeface="ＭＳ Ｐゴシック" charset="0"/>
              </a:rPr>
              <a:t>Smart Grid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vision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FF370A1-81DC-0A4F-AA63-DDEC4F1C3AD3}" type="slidenum">
              <a:rPr lang="en-US" sz="1300">
                <a:solidFill>
                  <a:schemeClr val="tx1"/>
                </a:solidFill>
                <a:ea typeface="ＭＳ Ｐゴシック" charset="0"/>
              </a:rPr>
              <a:pPr eaLnBrk="1" hangingPunct="1"/>
              <a:t>23</a:t>
            </a:fld>
            <a:endParaRPr lang="en-US" sz="130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51607-9184-864E-AA95-75A218D583F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1" y="114427"/>
            <a:ext cx="8672503" cy="674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Directors</a:t>
            </a:r>
          </a:p>
          <a:p>
            <a:pPr marL="400050" lvl="1" indent="0">
              <a:buNone/>
            </a:pPr>
            <a:r>
              <a:rPr lang="en-US" dirty="0"/>
              <a:t>Prof. S. </a:t>
            </a:r>
            <a:r>
              <a:rPr lang="en-US" dirty="0" smtClean="0"/>
              <a:t>Keshav (CS)</a:t>
            </a:r>
          </a:p>
          <a:p>
            <a:pPr marL="400050" lvl="1" indent="0">
              <a:buNone/>
            </a:pPr>
            <a:r>
              <a:rPr lang="en-US" dirty="0" smtClean="0"/>
              <a:t>Prof</a:t>
            </a:r>
            <a:r>
              <a:rPr lang="en-US" dirty="0"/>
              <a:t>. Catherine </a:t>
            </a:r>
            <a:r>
              <a:rPr lang="en-US" dirty="0" smtClean="0"/>
              <a:t>Rosenberg</a:t>
            </a:r>
            <a:br>
              <a:rPr lang="en-US" dirty="0" smtClean="0"/>
            </a:br>
            <a:r>
              <a:rPr lang="en-US" dirty="0" smtClean="0"/>
              <a:t> (ECE)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4F81BD"/>
                </a:solidFill>
              </a:rPr>
              <a:t>Affiliated Faculty</a:t>
            </a:r>
          </a:p>
          <a:p>
            <a:pPr marL="400050" lvl="1" indent="0">
              <a:buNone/>
            </a:pPr>
            <a:r>
              <a:rPr lang="en-US" dirty="0"/>
              <a:t>Prof. Tim Brecht  (CS)</a:t>
            </a:r>
            <a:br>
              <a:rPr lang="en-US" dirty="0"/>
            </a:br>
            <a:r>
              <a:rPr lang="en-US" dirty="0"/>
              <a:t>Prof. Lukasz Golab (Management Sciences)</a:t>
            </a:r>
            <a:br>
              <a:rPr lang="en-US" dirty="0"/>
            </a:br>
            <a:r>
              <a:rPr lang="en-US" dirty="0" smtClean="0"/>
              <a:t>Prof</a:t>
            </a:r>
            <a:r>
              <a:rPr lang="en-US" dirty="0"/>
              <a:t>. Alex Lopez-Ortiz (CS)</a:t>
            </a:r>
            <a:br>
              <a:rPr lang="en-US" dirty="0"/>
            </a:br>
            <a:r>
              <a:rPr lang="en-US" dirty="0" smtClean="0"/>
              <a:t>Prof</a:t>
            </a:r>
            <a:r>
              <a:rPr lang="en-US" dirty="0"/>
              <a:t>. Bernard Wong </a:t>
            </a:r>
            <a:r>
              <a:rPr lang="en-US" dirty="0" smtClean="0"/>
              <a:t>(CS)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Postdocs</a:t>
            </a:r>
            <a:endParaRPr lang="en-US" b="1" dirty="0">
              <a:solidFill>
                <a:srgbClr val="4F81BD"/>
              </a:solidFill>
            </a:endParaRPr>
          </a:p>
          <a:p>
            <a:pPr marL="400050" lvl="1" indent="0">
              <a:buNone/>
            </a:pPr>
            <a:r>
              <a:rPr lang="en-US" dirty="0" err="1"/>
              <a:t>Yashar</a:t>
            </a:r>
            <a:r>
              <a:rPr lang="en-US" dirty="0"/>
              <a:t> </a:t>
            </a:r>
            <a:r>
              <a:rPr lang="en-US" dirty="0" err="1"/>
              <a:t>Ghiassi</a:t>
            </a:r>
            <a:r>
              <a:rPr lang="en-US" dirty="0">
                <a:hlinkClick r:id="rId2" tooltip="Kirill Kogan"/>
              </a:rPr>
              <a:t/>
            </a:r>
            <a:br>
              <a:rPr lang="en-US" dirty="0">
                <a:hlinkClick r:id="rId2" tooltip="Kirill Kogan"/>
              </a:rPr>
            </a:br>
            <a:r>
              <a:rPr lang="en-US" dirty="0"/>
              <a:t>Kirill Kogan</a:t>
            </a:r>
            <a:br>
              <a:rPr lang="en-US" dirty="0"/>
            </a:br>
            <a:r>
              <a:rPr lang="en-US" dirty="0" err="1" smtClean="0"/>
              <a:t>Negar</a:t>
            </a:r>
            <a:r>
              <a:rPr lang="en-US" dirty="0" smtClean="0"/>
              <a:t> </a:t>
            </a:r>
            <a:r>
              <a:rPr lang="en-US" dirty="0" err="1"/>
              <a:t>Koochakzadeh</a:t>
            </a:r>
            <a:endParaRPr lang="en-US" dirty="0"/>
          </a:p>
          <a:p>
            <a:pPr marL="400050" lvl="1" indent="0">
              <a:buNone/>
            </a:pPr>
            <a:r>
              <a:rPr lang="en-US" dirty="0" err="1" smtClean="0"/>
              <a:t>Hanan</a:t>
            </a:r>
            <a:r>
              <a:rPr lang="en-US" dirty="0" smtClean="0"/>
              <a:t> </a:t>
            </a:r>
            <a:r>
              <a:rPr lang="en-US" dirty="0"/>
              <a:t>Shpungin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Ph.D. Students</a:t>
            </a:r>
          </a:p>
          <a:p>
            <a:pPr marL="400050" lvl="1" indent="0">
              <a:buNone/>
            </a:pPr>
            <a:r>
              <a:rPr lang="en-US" dirty="0" err="1"/>
              <a:t>Adedamola</a:t>
            </a:r>
            <a:r>
              <a:rPr lang="en-US" dirty="0"/>
              <a:t> </a:t>
            </a:r>
            <a:r>
              <a:rPr lang="en-US" dirty="0" err="1"/>
              <a:t>Adepetu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Omid </a:t>
            </a:r>
            <a:r>
              <a:rPr lang="en-US" dirty="0"/>
              <a:t>Ardakanian</a:t>
            </a:r>
            <a:br>
              <a:rPr lang="en-US" dirty="0"/>
            </a:br>
            <a:r>
              <a:rPr lang="en-US" dirty="0" smtClean="0"/>
              <a:t>Tommy Carpenter</a:t>
            </a:r>
          </a:p>
          <a:p>
            <a:pPr marL="400050" lvl="1" indent="0">
              <a:buNone/>
            </a:pPr>
            <a:r>
              <a:rPr lang="en-US" dirty="0" err="1" smtClean="0"/>
              <a:t>Rayman</a:t>
            </a:r>
            <a:r>
              <a:rPr lang="en-US" dirty="0" smtClean="0"/>
              <a:t> </a:t>
            </a:r>
            <a:r>
              <a:rPr lang="en-US" dirty="0"/>
              <a:t>Preet </a:t>
            </a:r>
            <a:r>
              <a:rPr lang="en-US" dirty="0" smtClean="0"/>
              <a:t>Singh </a:t>
            </a:r>
            <a:r>
              <a:rPr lang="en-US" dirty="0" err="1" smtClean="0"/>
              <a:t>Matharu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b="1" dirty="0" smtClean="0">
                <a:solidFill>
                  <a:srgbClr val="4F81BD"/>
                </a:solidFill>
              </a:rPr>
              <a:t>Masters </a:t>
            </a:r>
            <a:r>
              <a:rPr lang="en-US" b="1" dirty="0">
                <a:solidFill>
                  <a:srgbClr val="4F81BD"/>
                </a:solidFill>
              </a:rPr>
              <a:t>Students</a:t>
            </a:r>
          </a:p>
          <a:p>
            <a:pPr marL="400050" lvl="1" indent="0">
              <a:buNone/>
            </a:pPr>
            <a:r>
              <a:rPr lang="en-US" dirty="0"/>
              <a:t>Peter Xiang </a:t>
            </a:r>
            <a:r>
              <a:rPr lang="en-US" dirty="0" err="1" smtClean="0"/>
              <a:t>Gao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Elnaz</a:t>
            </a:r>
            <a:r>
              <a:rPr lang="en-US" dirty="0"/>
              <a:t> </a:t>
            </a:r>
            <a:r>
              <a:rPr lang="en-US" dirty="0" err="1" smtClean="0"/>
              <a:t>Rezaei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err="1"/>
              <a:t>Sahil</a:t>
            </a:r>
            <a:r>
              <a:rPr lang="en-US" dirty="0"/>
              <a:t> </a:t>
            </a:r>
            <a:r>
              <a:rPr lang="en-US" dirty="0" err="1" smtClean="0"/>
              <a:t>Singla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4F81BD"/>
                </a:solidFill>
              </a:rPr>
              <a:t>Research Associates</a:t>
            </a:r>
          </a:p>
          <a:p>
            <a:pPr marL="400050" lvl="1" indent="0">
              <a:buNone/>
            </a:pPr>
            <a:r>
              <a:rPr lang="en-US" dirty="0"/>
              <a:t>Bo Hu</a:t>
            </a:r>
            <a:br>
              <a:rPr lang="en-US" dirty="0"/>
            </a:br>
            <a:r>
              <a:rPr lang="en-US" dirty="0" err="1" smtClean="0"/>
              <a:t>Pirathayini</a:t>
            </a:r>
            <a:r>
              <a:rPr lang="en-US" dirty="0" smtClean="0"/>
              <a:t> </a:t>
            </a:r>
            <a:r>
              <a:rPr lang="en-US" dirty="0" err="1"/>
              <a:t>Srikantha</a:t>
            </a:r>
            <a:endParaRPr lang="en-US" dirty="0"/>
          </a:p>
          <a:p>
            <a:pPr marL="400050" lvl="1" indent="0">
              <a:buNone/>
            </a:pPr>
            <a:r>
              <a:rPr lang="en-US" dirty="0" err="1" smtClean="0"/>
              <a:t>Hadi</a:t>
            </a:r>
            <a:r>
              <a:rPr lang="en-US" dirty="0" smtClean="0"/>
              <a:t> </a:t>
            </a:r>
            <a:r>
              <a:rPr lang="en-US" dirty="0" err="1" smtClean="0"/>
              <a:t>Zarkoob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8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Current and Recent Projects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5133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Electric vehicles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Car pools </a:t>
            </a:r>
            <a:r>
              <a:rPr lang="en-US" dirty="0" smtClean="0"/>
              <a:t>to reduce range anxiety </a:t>
            </a:r>
            <a:r>
              <a:rPr lang="en-US" sz="1400" dirty="0" smtClean="0">
                <a:solidFill>
                  <a:srgbClr val="4F81BD"/>
                </a:solidFill>
              </a:rPr>
              <a:t>(Carpenter)</a:t>
            </a:r>
            <a:endParaRPr lang="en-US" dirty="0" smtClean="0">
              <a:solidFill>
                <a:srgbClr val="4F81BD"/>
              </a:solidFill>
            </a:endParaRPr>
          </a:p>
          <a:p>
            <a:r>
              <a:rPr lang="en-US" dirty="0" smtClean="0"/>
              <a:t>Optimal charging of vehicle </a:t>
            </a:r>
            <a:r>
              <a:rPr lang="en-US" dirty="0" smtClean="0">
                <a:solidFill>
                  <a:srgbClr val="F79646"/>
                </a:solidFill>
              </a:rPr>
              <a:t>fleets </a:t>
            </a:r>
            <a:r>
              <a:rPr lang="en-US" sz="1400" dirty="0" smtClean="0">
                <a:solidFill>
                  <a:srgbClr val="4F81BD"/>
                </a:solidFill>
              </a:rPr>
              <a:t>(</a:t>
            </a:r>
            <a:r>
              <a:rPr lang="en-US" sz="1400" dirty="0" err="1" smtClean="0">
                <a:solidFill>
                  <a:srgbClr val="4F81BD"/>
                </a:solidFill>
              </a:rPr>
              <a:t>Zarkoob</a:t>
            </a:r>
            <a:r>
              <a:rPr lang="en-US" sz="1400" dirty="0" smtClean="0">
                <a:solidFill>
                  <a:srgbClr val="4F81BD"/>
                </a:solidFill>
              </a:rPr>
              <a:t>)</a:t>
            </a:r>
          </a:p>
          <a:p>
            <a:r>
              <a:rPr lang="en-US" dirty="0" smtClean="0">
                <a:solidFill>
                  <a:srgbClr val="F79646"/>
                </a:solidFill>
              </a:rPr>
              <a:t>Distributed</a:t>
            </a:r>
            <a:r>
              <a:rPr lang="en-US" dirty="0" smtClean="0"/>
              <a:t> optimal charging </a:t>
            </a:r>
            <a:r>
              <a:rPr lang="en-US" sz="1400" dirty="0" smtClean="0">
                <a:solidFill>
                  <a:srgbClr val="4F81BD"/>
                </a:solidFill>
              </a:rPr>
              <a:t>(Ardakanian)</a:t>
            </a:r>
          </a:p>
          <a:p>
            <a:r>
              <a:rPr lang="en-US" dirty="0" smtClean="0">
                <a:solidFill>
                  <a:srgbClr val="F79646"/>
                </a:solidFill>
              </a:rPr>
              <a:t>App</a:t>
            </a:r>
            <a:r>
              <a:rPr lang="en-US" dirty="0" smtClean="0"/>
              <a:t>-based telemetry </a:t>
            </a:r>
            <a:r>
              <a:rPr lang="en-US" sz="1400" dirty="0" smtClean="0">
                <a:solidFill>
                  <a:srgbClr val="4F81BD"/>
                </a:solidFill>
              </a:rPr>
              <a:t>(Carpenter)</a:t>
            </a:r>
            <a:endParaRPr lang="en-US" sz="14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5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Smart homes and buildings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</a:t>
            </a:r>
            <a:r>
              <a:rPr lang="en-US" dirty="0" err="1" smtClean="0">
                <a:solidFill>
                  <a:schemeClr val="accent6"/>
                </a:solidFill>
              </a:rPr>
              <a:t>setpoint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market </a:t>
            </a:r>
            <a:r>
              <a:rPr lang="en-US" sz="1400" dirty="0" smtClean="0">
                <a:solidFill>
                  <a:srgbClr val="4F81BD"/>
                </a:solidFill>
              </a:rPr>
              <a:t>(</a:t>
            </a:r>
            <a:r>
              <a:rPr lang="en-US" sz="1400" dirty="0" err="1" smtClean="0">
                <a:solidFill>
                  <a:srgbClr val="4F81BD"/>
                </a:solidFill>
              </a:rPr>
              <a:t>Singla</a:t>
            </a:r>
            <a:r>
              <a:rPr lang="en-US" sz="1400" dirty="0" smtClean="0">
                <a:solidFill>
                  <a:srgbClr val="4F81BD"/>
                </a:solidFill>
              </a:rPr>
              <a:t>)</a:t>
            </a:r>
          </a:p>
          <a:p>
            <a:r>
              <a:rPr lang="en-US" dirty="0" smtClean="0"/>
              <a:t>Smart </a:t>
            </a:r>
            <a:r>
              <a:rPr lang="en-US" dirty="0" smtClean="0">
                <a:solidFill>
                  <a:srgbClr val="F79646"/>
                </a:solidFill>
              </a:rPr>
              <a:t>appliances </a:t>
            </a:r>
            <a:r>
              <a:rPr lang="en-US" sz="1400" dirty="0" smtClean="0">
                <a:solidFill>
                  <a:srgbClr val="4F81BD"/>
                </a:solidFill>
              </a:rPr>
              <a:t>(</a:t>
            </a:r>
            <a:r>
              <a:rPr lang="en-US" sz="1400" dirty="0" err="1" smtClean="0">
                <a:solidFill>
                  <a:srgbClr val="4F81BD"/>
                </a:solidFill>
              </a:rPr>
              <a:t>Srikantha</a:t>
            </a:r>
            <a:r>
              <a:rPr lang="en-US" sz="1400" dirty="0" smtClean="0">
                <a:solidFill>
                  <a:srgbClr val="4F81BD"/>
                </a:solidFill>
              </a:rPr>
              <a:t>)</a:t>
            </a:r>
            <a:endParaRPr lang="en-US" sz="1400" dirty="0">
              <a:solidFill>
                <a:srgbClr val="4F81BD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Home peak load </a:t>
            </a:r>
            <a:r>
              <a:rPr lang="en-US" dirty="0" smtClean="0">
                <a:solidFill>
                  <a:schemeClr val="accent6"/>
                </a:solidFill>
              </a:rPr>
              <a:t>prediction </a:t>
            </a:r>
            <a:r>
              <a:rPr lang="en-US" sz="1400" dirty="0" smtClean="0">
                <a:solidFill>
                  <a:srgbClr val="4F81BD"/>
                </a:solidFill>
              </a:rPr>
              <a:t>(</a:t>
            </a:r>
            <a:r>
              <a:rPr lang="en-US" sz="1400" dirty="0" err="1" smtClean="0">
                <a:solidFill>
                  <a:srgbClr val="4F81BD"/>
                </a:solidFill>
              </a:rPr>
              <a:t>Matharu</a:t>
            </a:r>
            <a:r>
              <a:rPr lang="en-US" sz="1400" dirty="0" smtClean="0">
                <a:solidFill>
                  <a:srgbClr val="4F81BD"/>
                </a:solidFill>
              </a:rPr>
              <a:t>/</a:t>
            </a:r>
            <a:r>
              <a:rPr lang="en-US" sz="1400" dirty="0" err="1" smtClean="0">
                <a:solidFill>
                  <a:srgbClr val="4F81BD"/>
                </a:solidFill>
              </a:rPr>
              <a:t>Gao</a:t>
            </a:r>
            <a:r>
              <a:rPr lang="en-US" sz="1400" dirty="0" smtClean="0">
                <a:solidFill>
                  <a:srgbClr val="4F81BD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Analysis of home load </a:t>
            </a:r>
            <a:r>
              <a:rPr lang="en-US" dirty="0" smtClean="0">
                <a:solidFill>
                  <a:srgbClr val="F79646"/>
                </a:solidFill>
              </a:rPr>
              <a:t>seasonality </a:t>
            </a:r>
            <a:r>
              <a:rPr lang="en-US" sz="1600" dirty="0" smtClean="0">
                <a:solidFill>
                  <a:srgbClr val="4F81BD"/>
                </a:solidFill>
              </a:rPr>
              <a:t>(</a:t>
            </a:r>
            <a:r>
              <a:rPr lang="en-US" sz="1600" dirty="0" err="1" smtClean="0">
                <a:solidFill>
                  <a:srgbClr val="4F81BD"/>
                </a:solidFill>
              </a:rPr>
              <a:t>Rezaei</a:t>
            </a:r>
            <a:r>
              <a:rPr lang="en-US" sz="1600" dirty="0" smtClean="0">
                <a:solidFill>
                  <a:srgbClr val="4F81BD"/>
                </a:solidFill>
              </a:rPr>
              <a:t>/</a:t>
            </a:r>
            <a:r>
              <a:rPr lang="en-US" sz="1600" dirty="0" err="1" smtClean="0">
                <a:solidFill>
                  <a:srgbClr val="4F81BD"/>
                </a:solidFill>
              </a:rPr>
              <a:t>Adepetu</a:t>
            </a:r>
            <a:r>
              <a:rPr lang="en-US" sz="1600" dirty="0" smtClean="0">
                <a:solidFill>
                  <a:srgbClr val="4F81BD"/>
                </a:solidFill>
              </a:rPr>
              <a:t>)</a:t>
            </a:r>
            <a:endParaRPr lang="en-US" sz="2400" dirty="0" smtClean="0">
              <a:solidFill>
                <a:srgbClr val="4F81BD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Automatic </a:t>
            </a:r>
            <a:r>
              <a:rPr lang="en-US" dirty="0" smtClean="0">
                <a:solidFill>
                  <a:srgbClr val="F79646"/>
                </a:solidFill>
              </a:rPr>
              <a:t>clustering</a:t>
            </a:r>
            <a:r>
              <a:rPr lang="en-US" dirty="0" smtClean="0">
                <a:solidFill>
                  <a:srgbClr val="000000"/>
                </a:solidFill>
              </a:rPr>
              <a:t> of home loads </a:t>
            </a:r>
            <a:r>
              <a:rPr lang="en-US" sz="1400" dirty="0" smtClean="0">
                <a:solidFill>
                  <a:srgbClr val="4F81BD"/>
                </a:solidFill>
              </a:rPr>
              <a:t>(</a:t>
            </a:r>
            <a:r>
              <a:rPr lang="en-US" sz="1400" dirty="0" err="1" smtClean="0">
                <a:solidFill>
                  <a:srgbClr val="4F81BD"/>
                </a:solidFill>
              </a:rPr>
              <a:t>Matharu</a:t>
            </a:r>
            <a:r>
              <a:rPr lang="en-US" sz="1400" dirty="0" smtClean="0">
                <a:solidFill>
                  <a:srgbClr val="4F81BD"/>
                </a:solidFill>
              </a:rPr>
              <a:t>/Ardakanian)</a:t>
            </a:r>
            <a:endParaRPr lang="en-US" dirty="0" smtClean="0">
              <a:solidFill>
                <a:srgbClr val="4F81BD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Optimal </a:t>
            </a:r>
            <a:r>
              <a:rPr lang="en-US" dirty="0" smtClean="0">
                <a:solidFill>
                  <a:srgbClr val="F79646"/>
                </a:solidFill>
              </a:rPr>
              <a:t>scheduling</a:t>
            </a:r>
            <a:r>
              <a:rPr lang="en-US" dirty="0" smtClean="0">
                <a:solidFill>
                  <a:srgbClr val="000000"/>
                </a:solidFill>
              </a:rPr>
              <a:t> of home storage </a:t>
            </a:r>
            <a:r>
              <a:rPr lang="en-US" sz="1400" dirty="0" smtClean="0">
                <a:solidFill>
                  <a:srgbClr val="4F81BD"/>
                </a:solidFill>
              </a:rPr>
              <a:t>(Carpenter/</a:t>
            </a:r>
            <a:r>
              <a:rPr lang="en-US" sz="1400" dirty="0" err="1" smtClean="0">
                <a:solidFill>
                  <a:srgbClr val="4F81BD"/>
                </a:solidFill>
              </a:rPr>
              <a:t>Singla</a:t>
            </a:r>
            <a:r>
              <a:rPr lang="en-US" sz="1400" dirty="0" smtClean="0">
                <a:solidFill>
                  <a:srgbClr val="4F81BD"/>
                </a:solidFill>
              </a:rPr>
              <a:t>)</a:t>
            </a:r>
          </a:p>
          <a:p>
            <a:endParaRPr lang="en-US" dirty="0" smtClean="0">
              <a:solidFill>
                <a:srgbClr val="4F81BD"/>
              </a:solidFill>
            </a:endParaRPr>
          </a:p>
          <a:p>
            <a:endParaRPr lang="en-US" dirty="0" smtClean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3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Smart homes and buildings (contd.)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Personal </a:t>
            </a:r>
            <a:r>
              <a:rPr lang="en-US" dirty="0">
                <a:solidFill>
                  <a:srgbClr val="F79646"/>
                </a:solidFill>
              </a:rPr>
              <a:t>thermal</a:t>
            </a:r>
            <a:r>
              <a:rPr lang="en-US" dirty="0">
                <a:solidFill>
                  <a:srgbClr val="000000"/>
                </a:solidFill>
              </a:rPr>
              <a:t> comfort </a:t>
            </a:r>
            <a:r>
              <a:rPr lang="en-US" sz="1400" dirty="0">
                <a:solidFill>
                  <a:srgbClr val="4F81BD"/>
                </a:solidFill>
              </a:rPr>
              <a:t>(</a:t>
            </a:r>
            <a:r>
              <a:rPr lang="en-US" sz="1400" dirty="0" err="1">
                <a:solidFill>
                  <a:srgbClr val="4F81BD"/>
                </a:solidFill>
              </a:rPr>
              <a:t>Gao</a:t>
            </a:r>
            <a:r>
              <a:rPr lang="en-US" sz="1400" dirty="0">
                <a:solidFill>
                  <a:srgbClr val="4F81BD"/>
                </a:solidFill>
              </a:rPr>
              <a:t>)</a:t>
            </a:r>
          </a:p>
          <a:p>
            <a:r>
              <a:rPr lang="en-US" dirty="0">
                <a:solidFill>
                  <a:srgbClr val="F79646"/>
                </a:solidFill>
              </a:rPr>
              <a:t>Regression models</a:t>
            </a:r>
            <a:r>
              <a:rPr lang="en-US" dirty="0">
                <a:solidFill>
                  <a:srgbClr val="000000"/>
                </a:solidFill>
              </a:rPr>
              <a:t> for building loads </a:t>
            </a:r>
            <a:r>
              <a:rPr lang="en-US" sz="1400" dirty="0">
                <a:solidFill>
                  <a:srgbClr val="4F81BD"/>
                </a:solidFill>
              </a:rPr>
              <a:t>(Case)</a:t>
            </a:r>
          </a:p>
          <a:p>
            <a:r>
              <a:rPr lang="en-US" dirty="0">
                <a:solidFill>
                  <a:srgbClr val="000000"/>
                </a:solidFill>
              </a:rPr>
              <a:t>Per-panel solar load </a:t>
            </a:r>
            <a:r>
              <a:rPr lang="en-US" dirty="0">
                <a:solidFill>
                  <a:srgbClr val="F79646"/>
                </a:solidFill>
              </a:rPr>
              <a:t>monitoring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F79646"/>
                </a:solidFill>
              </a:rPr>
              <a:t>anomaly</a:t>
            </a:r>
            <a:r>
              <a:rPr lang="en-US" dirty="0">
                <a:solidFill>
                  <a:srgbClr val="000000"/>
                </a:solidFill>
              </a:rPr>
              <a:t> detection </a:t>
            </a:r>
            <a:r>
              <a:rPr lang="en-US" sz="1400" dirty="0">
                <a:solidFill>
                  <a:srgbClr val="4F81BD"/>
                </a:solidFill>
              </a:rPr>
              <a:t>(Hu)</a:t>
            </a:r>
          </a:p>
          <a:p>
            <a:r>
              <a:rPr lang="en-US" dirty="0">
                <a:solidFill>
                  <a:srgbClr val="F79646"/>
                </a:solidFill>
              </a:rPr>
              <a:t>Private</a:t>
            </a:r>
            <a:r>
              <a:rPr lang="en-US" dirty="0">
                <a:solidFill>
                  <a:srgbClr val="000000"/>
                </a:solidFill>
              </a:rPr>
              <a:t> storage and analysis of home meter data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4F81BD"/>
                </a:solidFill>
              </a:rPr>
              <a:t>(</a:t>
            </a:r>
            <a:r>
              <a:rPr lang="en-US" sz="1400" dirty="0" err="1">
                <a:solidFill>
                  <a:srgbClr val="4F81BD"/>
                </a:solidFill>
              </a:rPr>
              <a:t>Matharu</a:t>
            </a:r>
            <a:r>
              <a:rPr lang="en-US" sz="1400" dirty="0">
                <a:solidFill>
                  <a:srgbClr val="4F81BD"/>
                </a:solidFill>
              </a:rPr>
              <a:t>)</a:t>
            </a:r>
          </a:p>
          <a:p>
            <a:r>
              <a:rPr lang="en-US" dirty="0"/>
              <a:t>Optimal battery sizing to deal with </a:t>
            </a:r>
            <a:r>
              <a:rPr lang="en-US" dirty="0">
                <a:solidFill>
                  <a:schemeClr val="accent6"/>
                </a:solidFill>
              </a:rPr>
              <a:t>outages</a:t>
            </a:r>
            <a:r>
              <a:rPr lang="en-US" dirty="0"/>
              <a:t> </a:t>
            </a:r>
            <a:r>
              <a:rPr lang="en-US" sz="1400" dirty="0">
                <a:solidFill>
                  <a:srgbClr val="4F81BD"/>
                </a:solidFill>
              </a:rPr>
              <a:t>(</a:t>
            </a:r>
            <a:r>
              <a:rPr lang="en-US" sz="1400" dirty="0" err="1">
                <a:solidFill>
                  <a:srgbClr val="4F81BD"/>
                </a:solidFill>
              </a:rPr>
              <a:t>Singla</a:t>
            </a:r>
            <a:r>
              <a:rPr lang="en-US" sz="1400" dirty="0">
                <a:solidFill>
                  <a:srgbClr val="4F81BD"/>
                </a:solidFill>
              </a:rPr>
              <a:t>/</a:t>
            </a:r>
            <a:r>
              <a:rPr lang="en-US" sz="1400" dirty="0" err="1">
                <a:solidFill>
                  <a:srgbClr val="4F81BD"/>
                </a:solidFill>
              </a:rPr>
              <a:t>Ghiassi</a:t>
            </a:r>
            <a:r>
              <a:rPr lang="en-US" sz="1400" dirty="0">
                <a:solidFill>
                  <a:srgbClr val="4F81BD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5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</a:t>
            </a:r>
            <a:r>
              <a:rPr lang="en-US" dirty="0" smtClean="0">
                <a:solidFill>
                  <a:schemeClr val="accent6"/>
                </a:solidFill>
              </a:rPr>
              <a:t>storage</a:t>
            </a:r>
            <a:r>
              <a:rPr lang="en-US" dirty="0" smtClean="0"/>
              <a:t> location </a:t>
            </a:r>
            <a:r>
              <a:rPr lang="en-US" sz="1400" dirty="0" smtClean="0">
                <a:solidFill>
                  <a:srgbClr val="4F81BD"/>
                </a:solidFill>
              </a:rPr>
              <a:t>(</a:t>
            </a:r>
            <a:r>
              <a:rPr lang="en-US" sz="1400" dirty="0" err="1" smtClean="0">
                <a:solidFill>
                  <a:srgbClr val="4F81BD"/>
                </a:solidFill>
              </a:rPr>
              <a:t>Shpungin</a:t>
            </a:r>
            <a:r>
              <a:rPr lang="en-US" sz="1400" dirty="0" smtClean="0">
                <a:solidFill>
                  <a:srgbClr val="4F81BD"/>
                </a:solidFill>
              </a:rPr>
              <a:t>)</a:t>
            </a:r>
          </a:p>
          <a:p>
            <a:r>
              <a:rPr lang="en-US" dirty="0" smtClean="0"/>
              <a:t>Optimal load scheduling in </a:t>
            </a:r>
            <a:r>
              <a:rPr lang="en-US" dirty="0" err="1" smtClean="0">
                <a:solidFill>
                  <a:srgbClr val="F79646"/>
                </a:solidFill>
              </a:rPr>
              <a:t>microgrids</a:t>
            </a:r>
            <a:r>
              <a:rPr lang="en-US" dirty="0" smtClean="0">
                <a:solidFill>
                  <a:srgbClr val="F79646"/>
                </a:solidFill>
              </a:rPr>
              <a:t> </a:t>
            </a:r>
            <a:r>
              <a:rPr lang="en-US" sz="1400" dirty="0" smtClean="0">
                <a:solidFill>
                  <a:srgbClr val="4F81BD"/>
                </a:solidFill>
              </a:rPr>
              <a:t>(</a:t>
            </a:r>
            <a:r>
              <a:rPr lang="en-US" sz="1400" dirty="0" err="1" smtClean="0">
                <a:solidFill>
                  <a:srgbClr val="4F81BD"/>
                </a:solidFill>
              </a:rPr>
              <a:t>Kogan</a:t>
            </a:r>
            <a:r>
              <a:rPr lang="en-US" sz="1400" dirty="0" smtClean="0">
                <a:solidFill>
                  <a:srgbClr val="4F81BD"/>
                </a:solidFill>
              </a:rPr>
              <a:t>)</a:t>
            </a:r>
          </a:p>
          <a:p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Firming</a:t>
            </a:r>
            <a:r>
              <a:rPr lang="en-US" dirty="0" smtClean="0"/>
              <a:t> up solar power</a:t>
            </a:r>
            <a:r>
              <a:rPr lang="en-US" dirty="0" smtClean="0">
                <a:solidFill>
                  <a:srgbClr val="4F81BD"/>
                </a:solidFill>
              </a:rPr>
              <a:t> (</a:t>
            </a:r>
            <a:r>
              <a:rPr lang="en-US" dirty="0" err="1" smtClean="0">
                <a:solidFill>
                  <a:srgbClr val="4F81BD"/>
                </a:solidFill>
              </a:rPr>
              <a:t>Ghiassi</a:t>
            </a:r>
            <a:r>
              <a:rPr lang="en-US" dirty="0" smtClean="0">
                <a:solidFill>
                  <a:srgbClr val="4F81BD"/>
                </a:solidFill>
              </a:rPr>
              <a:t>)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176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50</TotalTime>
  <Words>334</Words>
  <Application>Microsoft Macintosh PowerPoint</Application>
  <PresentationFormat>On-screen Show (4:3)</PresentationFormat>
  <Paragraphs>74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Plaza</vt:lpstr>
      <vt:lpstr>Office Theme</vt:lpstr>
      <vt:lpstr>ISS4E</vt:lpstr>
      <vt:lpstr>PowerPoint Presentation</vt:lpstr>
      <vt:lpstr>Team</vt:lpstr>
      <vt:lpstr>Current and Recent Projects</vt:lpstr>
      <vt:lpstr>Electric vehicles</vt:lpstr>
      <vt:lpstr>Smart homes and buildings</vt:lpstr>
      <vt:lpstr>Smart homes and buildings (contd.)</vt:lpstr>
      <vt:lpstr>Distribution network</vt:lpstr>
      <vt:lpstr>Generation</vt:lpstr>
      <vt:lpstr>Sample projects</vt:lpstr>
      <vt:lpstr>Demand Response through a Temperature Setpoint Market in Ontario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Consumer-centric Smart Grid</vt:lpstr>
      <vt:lpstr>PowerPoint Presentation</vt:lpstr>
      <vt:lpstr>PowerPoint Presentation</vt:lpstr>
      <vt:lpstr>PowerPoint Presentation</vt:lpstr>
      <vt:lpstr>PowerPoint Presentation</vt:lpstr>
    </vt:vector>
  </TitlesOfParts>
  <Company>Unversity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ISS4E</dc:title>
  <dc:creator>Srinivasan Keshav</dc:creator>
  <cp:lastModifiedBy>Srinivasan Keshav</cp:lastModifiedBy>
  <cp:revision>42</cp:revision>
  <dcterms:created xsi:type="dcterms:W3CDTF">2012-05-02T12:46:55Z</dcterms:created>
  <dcterms:modified xsi:type="dcterms:W3CDTF">2012-11-21T14:39:26Z</dcterms:modified>
</cp:coreProperties>
</file>