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9" r:id="rId1"/>
  </p:sldMasterIdLst>
  <p:notesMasterIdLst>
    <p:notesMasterId r:id="rId62"/>
  </p:notesMasterIdLst>
  <p:sldIdLst>
    <p:sldId id="256" r:id="rId2"/>
    <p:sldId id="418" r:id="rId3"/>
    <p:sldId id="394" r:id="rId4"/>
    <p:sldId id="274" r:id="rId5"/>
    <p:sldId id="280" r:id="rId6"/>
    <p:sldId id="278" r:id="rId7"/>
    <p:sldId id="281" r:id="rId8"/>
    <p:sldId id="275" r:id="rId9"/>
    <p:sldId id="277" r:id="rId10"/>
    <p:sldId id="424" r:id="rId11"/>
    <p:sldId id="265" r:id="rId12"/>
    <p:sldId id="312" r:id="rId13"/>
    <p:sldId id="395" r:id="rId14"/>
    <p:sldId id="414" r:id="rId15"/>
    <p:sldId id="408" r:id="rId16"/>
    <p:sldId id="409" r:id="rId17"/>
    <p:sldId id="410" r:id="rId18"/>
    <p:sldId id="411" r:id="rId19"/>
    <p:sldId id="412" r:id="rId20"/>
    <p:sldId id="413" r:id="rId21"/>
    <p:sldId id="416" r:id="rId22"/>
    <p:sldId id="428" r:id="rId23"/>
    <p:sldId id="415" r:id="rId24"/>
    <p:sldId id="396" r:id="rId25"/>
    <p:sldId id="397" r:id="rId26"/>
    <p:sldId id="398" r:id="rId27"/>
    <p:sldId id="399" r:id="rId28"/>
    <p:sldId id="401" r:id="rId29"/>
    <p:sldId id="363" r:id="rId30"/>
    <p:sldId id="374" r:id="rId31"/>
    <p:sldId id="425" r:id="rId32"/>
    <p:sldId id="426" r:id="rId33"/>
    <p:sldId id="287" r:id="rId34"/>
    <p:sldId id="417" r:id="rId35"/>
    <p:sldId id="333" r:id="rId36"/>
    <p:sldId id="421" r:id="rId37"/>
    <p:sldId id="422" r:id="rId38"/>
    <p:sldId id="423" r:id="rId39"/>
    <p:sldId id="420" r:id="rId40"/>
    <p:sldId id="404" r:id="rId41"/>
    <p:sldId id="405" r:id="rId42"/>
    <p:sldId id="406" r:id="rId43"/>
    <p:sldId id="407" r:id="rId44"/>
    <p:sldId id="329" r:id="rId45"/>
    <p:sldId id="427" r:id="rId46"/>
    <p:sldId id="323" r:id="rId47"/>
    <p:sldId id="350" r:id="rId48"/>
    <p:sldId id="351" r:id="rId49"/>
    <p:sldId id="326" r:id="rId50"/>
    <p:sldId id="358" r:id="rId51"/>
    <p:sldId id="335" r:id="rId52"/>
    <p:sldId id="344" r:id="rId53"/>
    <p:sldId id="347" r:id="rId54"/>
    <p:sldId id="392" r:id="rId55"/>
    <p:sldId id="419" r:id="rId56"/>
    <p:sldId id="381" r:id="rId57"/>
    <p:sldId id="377" r:id="rId58"/>
    <p:sldId id="270" r:id="rId59"/>
    <p:sldId id="269" r:id="rId60"/>
    <p:sldId id="346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erine Rosenber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5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36" autoAdjust="0"/>
    <p:restoredTop sz="99097" autoAdjust="0"/>
  </p:normalViewPr>
  <p:slideViewPr>
    <p:cSldViewPr snapToGrid="0" snapToObjects="1">
      <p:cViewPr varScale="1">
        <p:scale>
          <a:sx n="104" d="100"/>
          <a:sy n="104" d="100"/>
        </p:scale>
        <p:origin x="-23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interSettings" Target="printerSettings/printerSettings1.bin"/><Relationship Id="rId64" Type="http://schemas.openxmlformats.org/officeDocument/2006/relationships/commentAuthors" Target="commentAuthors.xml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explosion val="24"/>
          <c:cat>
            <c:strRef>
              <c:f>Sheet1!$B$1:$B$2</c:f>
              <c:strCache>
                <c:ptCount val="2"/>
                <c:pt idx="0">
                  <c:v>load</c:v>
                </c:pt>
                <c:pt idx="1">
                  <c:v>reduction</c:v>
                </c:pt>
              </c:strCache>
            </c:strRef>
          </c:cat>
          <c:val>
            <c:numRef>
              <c:f>Sheet1!$C$1:$C$2</c:f>
              <c:numCache>
                <c:formatCode>0%</c:formatCode>
                <c:ptCount val="2"/>
                <c:pt idx="0">
                  <c:v>0.95</c:v>
                </c:pt>
                <c:pt idx="1">
                  <c:v>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9766185476815"/>
          <c:y val="0.130104257801108"/>
          <c:w val="0.73398053368329"/>
          <c:h val="0.619656605424322"/>
        </c:manualLayout>
      </c:layout>
      <c:barChart>
        <c:barDir val="col"/>
        <c:grouping val="clustered"/>
        <c:varyColors val="0"/>
        <c:ser>
          <c:idx val="1"/>
          <c:order val="1"/>
          <c:tx>
            <c:v>Occupancy</c:v>
          </c:tx>
          <c:spPr>
            <a:solidFill>
              <a:srgbClr val="FF0000"/>
            </a:solidFill>
          </c:spPr>
          <c:invertIfNegative val="0"/>
          <c:val>
            <c:numRef>
              <c:f>Sheet1!$B$1:$B$13</c:f>
              <c:numCache>
                <c:formatCode>General</c:formatCode>
                <c:ptCount val="13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1.0</c:v>
                </c:pt>
                <c:pt idx="4">
                  <c:v>1.0</c:v>
                </c:pt>
                <c:pt idx="5">
                  <c:v>1.0</c:v>
                </c:pt>
                <c:pt idx="6">
                  <c:v>0.0</c:v>
                </c:pt>
                <c:pt idx="7">
                  <c:v>1.0</c:v>
                </c:pt>
                <c:pt idx="8">
                  <c:v>1.0</c:v>
                </c:pt>
                <c:pt idx="9">
                  <c:v>1.0</c:v>
                </c:pt>
                <c:pt idx="10">
                  <c:v>1.0</c:v>
                </c:pt>
                <c:pt idx="11">
                  <c:v>0.0</c:v>
                </c:pt>
                <c:pt idx="1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-2094174744"/>
        <c:axId val="-2094679928"/>
      </c:barChart>
      <c:lineChart>
        <c:grouping val="standard"/>
        <c:varyColors val="0"/>
        <c:ser>
          <c:idx val="0"/>
          <c:order val="0"/>
          <c:tx>
            <c:v>Temperature</c:v>
          </c:tx>
          <c:marker>
            <c:symbol val="none"/>
          </c:marker>
          <c:cat>
            <c:numRef>
              <c:f>Sheet1!$A$1:$A$13</c:f>
              <c:numCache>
                <c:formatCode>General</c:formatCode>
                <c:ptCount val="13"/>
                <c:pt idx="0">
                  <c:v>6.0</c:v>
                </c:pt>
                <c:pt idx="1">
                  <c:v>7.0</c:v>
                </c:pt>
                <c:pt idx="2">
                  <c:v>8.0</c:v>
                </c:pt>
                <c:pt idx="3">
                  <c:v>9.0</c:v>
                </c:pt>
                <c:pt idx="4">
                  <c:v>10.0</c:v>
                </c:pt>
                <c:pt idx="5">
                  <c:v>11.0</c:v>
                </c:pt>
                <c:pt idx="6">
                  <c:v>12.0</c:v>
                </c:pt>
                <c:pt idx="7">
                  <c:v>13.0</c:v>
                </c:pt>
                <c:pt idx="8">
                  <c:v>14.0</c:v>
                </c:pt>
                <c:pt idx="9">
                  <c:v>15.0</c:v>
                </c:pt>
                <c:pt idx="10">
                  <c:v>16.0</c:v>
                </c:pt>
                <c:pt idx="11">
                  <c:v>17.0</c:v>
                </c:pt>
                <c:pt idx="12">
                  <c:v>18.0</c:v>
                </c:pt>
              </c:numCache>
            </c:numRef>
          </c:cat>
          <c:val>
            <c:numRef>
              <c:f>Sheet1!$C$1:$C$13</c:f>
              <c:numCache>
                <c:formatCode>General</c:formatCode>
                <c:ptCount val="13"/>
                <c:pt idx="0">
                  <c:v>22.0</c:v>
                </c:pt>
                <c:pt idx="1">
                  <c:v>22.0</c:v>
                </c:pt>
                <c:pt idx="2">
                  <c:v>23.5</c:v>
                </c:pt>
                <c:pt idx="3">
                  <c:v>25.0</c:v>
                </c:pt>
                <c:pt idx="4">
                  <c:v>25.0</c:v>
                </c:pt>
                <c:pt idx="5">
                  <c:v>25.0</c:v>
                </c:pt>
                <c:pt idx="6">
                  <c:v>24.0</c:v>
                </c:pt>
                <c:pt idx="7">
                  <c:v>25.0</c:v>
                </c:pt>
                <c:pt idx="8">
                  <c:v>25.0</c:v>
                </c:pt>
                <c:pt idx="9">
                  <c:v>25.0</c:v>
                </c:pt>
                <c:pt idx="10">
                  <c:v>24.5</c:v>
                </c:pt>
                <c:pt idx="11">
                  <c:v>23.0</c:v>
                </c:pt>
                <c:pt idx="12">
                  <c:v>22.0</c:v>
                </c:pt>
              </c:numCache>
            </c:numRef>
          </c: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4076040"/>
        <c:axId val="-2094549704"/>
      </c:lineChart>
      <c:catAx>
        <c:axId val="-2094076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CA"/>
                  <a:t>Time of a day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94549704"/>
        <c:crosses val="autoZero"/>
        <c:auto val="1"/>
        <c:lblAlgn val="ctr"/>
        <c:lblOffset val="100"/>
        <c:noMultiLvlLbl val="0"/>
      </c:catAx>
      <c:valAx>
        <c:axId val="-209454970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CA"/>
                  <a:t>Temperature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94076040"/>
        <c:crosses val="autoZero"/>
        <c:crossBetween val="between"/>
      </c:valAx>
      <c:valAx>
        <c:axId val="-2094679928"/>
        <c:scaling>
          <c:orientation val="minMax"/>
          <c:max val="5.0"/>
          <c:min val="0.0"/>
        </c:scaling>
        <c:delete val="0"/>
        <c:axPos val="r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-2094174744"/>
        <c:crosses val="max"/>
        <c:crossBetween val="between"/>
      </c:valAx>
      <c:catAx>
        <c:axId val="-2094174744"/>
        <c:scaling>
          <c:orientation val="minMax"/>
        </c:scaling>
        <c:delete val="1"/>
        <c:axPos val="b"/>
        <c:majorTickMark val="out"/>
        <c:minorTickMark val="none"/>
        <c:tickLblPos val="nextTo"/>
        <c:crossAx val="-2094679928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184971347331584"/>
          <c:y val="0.0159539953339166"/>
          <c:w val="0.612250874890639"/>
          <c:h val="0.088730679498396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B62F5-49F1-984A-BDE3-89CCEDBFF5ED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F234B-22DF-854B-AD42-90A82D781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39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4A36E9-5044-D544-9E0D-7B3E37CD2CCA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654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89361F-74DB-E642-A79D-E58FD4740DEE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06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like Lan/Wan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BB44F7-AF62-0D4F-940B-A17D83215B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07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3153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953" y="2960539"/>
            <a:ext cx="5458968" cy="1048684"/>
          </a:xfr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8688" y="4454488"/>
            <a:ext cx="5458968" cy="62179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Wingdings 2" pitchFamily="18" charset="2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90525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2200" b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8688" y="6356350"/>
            <a:ext cx="47365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6494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F7886C9C-DC18-4195-8FD5-A50AA931D419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/>
          <a:lstStyle/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F7ABB-C71B-CA45-84A3-19B93CDC86F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8244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/>
          <a:lstStyle/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F7ABB-C71B-CA45-84A3-19B93CDC86F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28244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2214562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4224973"/>
            <a:ext cx="3566160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/>
          <a:lstStyle/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/>
          <a:lstStyle/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052" y="990600"/>
            <a:ext cx="3566160" cy="51355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/>
          <a:lstStyle/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46811" y="268288"/>
            <a:ext cx="4114800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5082"/>
            <a:ext cx="3566160" cy="1035424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057400"/>
            <a:ext cx="3566160" cy="3657601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1365" y="6124014"/>
            <a:ext cx="1752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386378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760258" y="990600"/>
            <a:ext cx="4096512" cy="561181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16775" y="268288"/>
            <a:ext cx="1639457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6858000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/>
          <a:lstStyle/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F7ABB-C71B-CA45-84A3-19B93CDC86F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35471" y="268288"/>
            <a:ext cx="720761" cy="36393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88" y="4267200"/>
            <a:ext cx="6477000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9874" y="268288"/>
            <a:ext cx="3006726" cy="36393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8788" y="4840941"/>
            <a:ext cx="6475412" cy="130427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/>
          <a:lstStyle/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F7ABB-C71B-CA45-84A3-19B93CDC86F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3352800" y="268288"/>
            <a:ext cx="47019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/>
          </p:nvPr>
        </p:nvSpPr>
        <p:spPr>
          <a:xfrm>
            <a:off x="33528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/>
          </p:nvPr>
        </p:nvSpPr>
        <p:spPr>
          <a:xfrm>
            <a:off x="5750500" y="2131935"/>
            <a:ext cx="2304288" cy="17756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212106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/>
          <a:lstStyle/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48918" y="268288"/>
            <a:ext cx="718073" cy="5669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3799" y="1035424"/>
            <a:ext cx="1322295" cy="5090739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35424"/>
            <a:ext cx="6019800" cy="510978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/>
          <a:lstStyle/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902456" y="268288"/>
            <a:ext cx="955569" cy="76299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  <a:prstGeom prst="rect">
            <a:avLst/>
          </a:prstGeom>
        </p:spPr>
        <p:txBody>
          <a:bodyPr/>
          <a:lstStyle/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86953" y="268288"/>
            <a:ext cx="5669280" cy="25603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0399" y="4171950"/>
            <a:ext cx="5457919" cy="1085850"/>
          </a:xfrm>
        </p:spPr>
        <p:txBody>
          <a:bodyPr>
            <a:normAutofit/>
          </a:bodyPr>
          <a:lstStyle>
            <a:lvl1pPr>
              <a:defRPr sz="4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00401" y="5257799"/>
            <a:ext cx="5457918" cy="618565"/>
          </a:xfrm>
        </p:spPr>
        <p:txBody>
          <a:bodyPr>
            <a:normAutofit/>
          </a:bodyPr>
          <a:lstStyle>
            <a:lvl1pPr marL="0" indent="0" algn="l">
              <a:spcBef>
                <a:spcPct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 algn="ctr">
              <a:spcBef>
                <a:spcPct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76600" y="389965"/>
            <a:ext cx="5499847" cy="365125"/>
          </a:xfrm>
          <a:prstGeom prst="rect">
            <a:avLst/>
          </a:prstGeom>
        </p:spPr>
        <p:txBody>
          <a:bodyPr/>
          <a:lstStyle>
            <a:lvl1pPr>
              <a:defRPr sz="2200" b="0" baseline="0">
                <a:solidFill>
                  <a:schemeClr val="bg1"/>
                </a:solidFill>
              </a:defRPr>
            </a:lvl1pPr>
          </a:lstStyle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13847" y="6356350"/>
            <a:ext cx="473411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5459" y="6356350"/>
            <a:ext cx="685800" cy="365125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b="1" kern="12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57AF16DE-A0D5-4438-950F-5B1E159C2C2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200400" y="2877671"/>
            <a:ext cx="5646867" cy="128016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268940" y="268288"/>
            <a:ext cx="182880" cy="38868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,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268288"/>
            <a:ext cx="1645920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8423" y="914400"/>
            <a:ext cx="650837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78423" y="2209800"/>
            <a:ext cx="6508377" cy="391636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12106" y="6356350"/>
            <a:ext cx="1752600" cy="365125"/>
          </a:xfrm>
          <a:prstGeom prst="rect">
            <a:avLst/>
          </a:prstGeom>
        </p:spPr>
        <p:txBody>
          <a:bodyPr/>
          <a:lstStyle/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78423" y="6356350"/>
            <a:ext cx="4926852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31694" y="361016"/>
            <a:ext cx="506506" cy="365125"/>
          </a:xfrm>
        </p:spPr>
        <p:txBody>
          <a:bodyPr/>
          <a:lstStyle/>
          <a:p>
            <a:fld id="{CA0F7ABB-C71B-CA45-84A3-19B93CDC86F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5" y="1976718"/>
            <a:ext cx="1645920" cy="46257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58952" y="268288"/>
            <a:ext cx="1099073" cy="635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1" y="3429000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9801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600" y="6356350"/>
            <a:ext cx="1622612" cy="365125"/>
          </a:xfrm>
          <a:prstGeom prst="rect">
            <a:avLst/>
          </a:prstGeom>
        </p:spPr>
        <p:txBody>
          <a:bodyPr/>
          <a:lstStyle/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531158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9875" y="4773706"/>
            <a:ext cx="2971800" cy="18445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0354" y="3429001"/>
            <a:ext cx="4966446" cy="1398494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20354" y="4824414"/>
            <a:ext cx="4966446" cy="1320800"/>
          </a:xfrm>
        </p:spPr>
        <p:txBody>
          <a:bodyPr anchor="t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1212" y="6104965"/>
            <a:ext cx="506506" cy="365125"/>
          </a:xfrm>
        </p:spPr>
        <p:txBody>
          <a:bodyPr/>
          <a:lstStyle/>
          <a:p>
            <a:fld id="{CA0F7ABB-C71B-CA45-84A3-19B93CDC86F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69874" y="268288"/>
            <a:ext cx="2971800" cy="443865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82440" y="2214563"/>
            <a:ext cx="3566160" cy="39116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/>
          <a:lstStyle/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8835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9391" y="2054132"/>
            <a:ext cx="3566160" cy="639762"/>
          </a:xfrm>
        </p:spPr>
        <p:txBody>
          <a:bodyPr anchor="b">
            <a:noAutofit/>
          </a:bodyPr>
          <a:lstStyle>
            <a:lvl1pPr marL="0" indent="0" algn="ctr">
              <a:spcBef>
                <a:spcPct val="0"/>
              </a:spcBef>
              <a:buNone/>
              <a:defRPr sz="20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79391" y="2689411"/>
            <a:ext cx="3566160" cy="343675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/>
          <a:lstStyle/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C888B-D9F9-4E54-B722-F151A9F45E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48918" y="268288"/>
            <a:ext cx="718073" cy="164592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14400"/>
            <a:ext cx="7391401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2214562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98659" y="6356350"/>
            <a:ext cx="1752600" cy="365125"/>
          </a:xfrm>
          <a:prstGeom prst="rect">
            <a:avLst/>
          </a:prstGeom>
        </p:spPr>
        <p:txBody>
          <a:bodyPr/>
          <a:lstStyle/>
          <a:p>
            <a:fld id="{A2F0292D-1797-49A5-8D2D-8D50C72EF3CC}" type="datetimeFigureOut">
              <a:rPr lang="en-US" smtClean="0"/>
              <a:t>2014-04-29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74812" y="6356350"/>
            <a:ext cx="6007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F7ABB-C71B-CA45-84A3-19B93CDC86F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57199" y="4224973"/>
            <a:ext cx="7396163" cy="192024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446474"/>
            <a:ext cx="6508377" cy="55933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886" y="1432934"/>
            <a:ext cx="5695539" cy="4693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6494" y="361016"/>
            <a:ext cx="5065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200" b="1">
                <a:solidFill>
                  <a:schemeClr val="bg1"/>
                </a:solidFill>
              </a:defRPr>
            </a:lvl1pPr>
          </a:lstStyle>
          <a:p>
            <a:fld id="{CA0F7ABB-C71B-CA45-84A3-19B93CDC86F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0" r:id="rId1"/>
    <p:sldLayoutId id="2147484021" r:id="rId2"/>
    <p:sldLayoutId id="2147484022" r:id="rId3"/>
    <p:sldLayoutId id="2147484023" r:id="rId4"/>
    <p:sldLayoutId id="2147484024" r:id="rId5"/>
    <p:sldLayoutId id="2147484025" r:id="rId6"/>
    <p:sldLayoutId id="2147484026" r:id="rId7"/>
    <p:sldLayoutId id="2147484027" r:id="rId8"/>
    <p:sldLayoutId id="2147484028" r:id="rId9"/>
    <p:sldLayoutId id="2147484029" r:id="rId10"/>
    <p:sldLayoutId id="2147484030" r:id="rId11"/>
    <p:sldLayoutId id="2147484031" r:id="rId12"/>
    <p:sldLayoutId id="2147484032" r:id="rId13"/>
    <p:sldLayoutId id="2147484033" r:id="rId14"/>
    <p:sldLayoutId id="2147484034" r:id="rId15"/>
    <p:sldLayoutId id="2147484035" r:id="rId16"/>
    <p:sldLayoutId id="2147484036" r:id="rId17"/>
    <p:sldLayoutId id="2147484037" r:id="rId18"/>
    <p:sldLayoutId id="2147484038" r:id="rId19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1800"/>
        </a:spcBef>
        <a:buClr>
          <a:schemeClr val="accent1"/>
        </a:buClr>
        <a:buSzPct val="100000"/>
        <a:buFont typeface="Wingdings 2" pitchFamily="18" charset="2"/>
        <a:buChar char="¡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100000"/>
        <a:buFont typeface="Wingdings 2" pitchFamily="18" charset="2"/>
        <a:buChar char="¡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"/>
        <a:defRPr lang="en-US" sz="1800" kern="1200" dirty="0" smtClean="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"/>
        <a:defRPr lang="en-US" sz="1800" kern="1200" dirty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953" y="2772406"/>
            <a:ext cx="5458968" cy="1775829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200" dirty="0" smtClean="0"/>
              <a:t>Smart Grid: Status and Challenges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51248" y="4736367"/>
            <a:ext cx="3273552" cy="1413198"/>
          </a:xfr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S. Keshav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School of Computer science</a:t>
            </a:r>
          </a:p>
          <a:p>
            <a:r>
              <a:rPr lang="en-US" sz="1200" dirty="0" smtClean="0">
                <a:solidFill>
                  <a:srgbClr val="000000"/>
                </a:solidFill>
              </a:rPr>
              <a:t>University of Waterloo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sz="1100" dirty="0" smtClean="0">
                <a:solidFill>
                  <a:srgbClr val="000000"/>
                </a:solidFill>
              </a:rPr>
              <a:t>CCSES </a:t>
            </a:r>
            <a:r>
              <a:rPr lang="en-US" sz="1100" dirty="0">
                <a:solidFill>
                  <a:srgbClr val="000000"/>
                </a:solidFill>
              </a:rPr>
              <a:t>Workshop</a:t>
            </a:r>
          </a:p>
          <a:p>
            <a:r>
              <a:rPr lang="en-US" sz="1100" dirty="0" smtClean="0">
                <a:solidFill>
                  <a:srgbClr val="000000"/>
                </a:solidFill>
              </a:rPr>
              <a:t>April 28, 2014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357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Huge carbon footprint</a:t>
            </a:r>
            <a:endParaRPr lang="en-US" dirty="0"/>
          </a:p>
        </p:txBody>
      </p:sp>
      <p:pic>
        <p:nvPicPr>
          <p:cNvPr id="12" name="Picture 11" descr="DTE_St_Clair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3201" y="1581578"/>
            <a:ext cx="6917691" cy="453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21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7584" y="1849975"/>
            <a:ext cx="6586416" cy="223853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Smart grid vision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725581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5308" y="355379"/>
            <a:ext cx="2268677" cy="1143000"/>
          </a:xfrm>
        </p:spPr>
        <p:txBody>
          <a:bodyPr/>
          <a:lstStyle/>
          <a:p>
            <a:r>
              <a:rPr lang="en-US" dirty="0" smtClean="0"/>
              <a:t>Current grid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383985" y="2372438"/>
            <a:ext cx="3559576" cy="485132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Renewables/low </a:t>
            </a:r>
            <a:r>
              <a:rPr lang="en-US" dirty="0" smtClean="0"/>
              <a:t>carbon</a:t>
            </a:r>
          </a:p>
          <a:p>
            <a:r>
              <a:rPr lang="en-US" dirty="0" smtClean="0"/>
              <a:t>Storage rich</a:t>
            </a:r>
          </a:p>
          <a:p>
            <a:r>
              <a:rPr lang="en-US" dirty="0" smtClean="0"/>
              <a:t>Sensing rich</a:t>
            </a:r>
          </a:p>
          <a:p>
            <a:r>
              <a:rPr lang="en-US" dirty="0" smtClean="0"/>
              <a:t>Control rich</a:t>
            </a:r>
          </a:p>
          <a:p>
            <a:r>
              <a:rPr lang="en-US" dirty="0" smtClean="0"/>
              <a:t>Flexible</a:t>
            </a:r>
          </a:p>
          <a:p>
            <a:r>
              <a:rPr lang="en-US" dirty="0" smtClean="0"/>
              <a:t>Energy frugal</a:t>
            </a:r>
          </a:p>
          <a:p>
            <a:r>
              <a:rPr lang="en-US" dirty="0" smtClean="0"/>
              <a:t>Decentralized generation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half" idx="1"/>
          </p:nvPr>
        </p:nvSpPr>
        <p:spPr>
          <a:xfrm>
            <a:off x="872789" y="2367603"/>
            <a:ext cx="3559576" cy="485132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dirty="0"/>
              <a:t>High carbon </a:t>
            </a:r>
            <a:r>
              <a:rPr lang="en-US" dirty="0" smtClean="0"/>
              <a:t>footprint</a:t>
            </a:r>
          </a:p>
          <a:p>
            <a:pPr marL="0" indent="0" algn="r">
              <a:buNone/>
            </a:pPr>
            <a:r>
              <a:rPr lang="en-US" dirty="0" smtClean="0"/>
              <a:t>Little to no storage</a:t>
            </a:r>
          </a:p>
          <a:p>
            <a:pPr marL="0" indent="0" algn="r">
              <a:buNone/>
            </a:pPr>
            <a:r>
              <a:rPr lang="en-US" dirty="0" smtClean="0"/>
              <a:t>Poorly measured</a:t>
            </a:r>
          </a:p>
          <a:p>
            <a:pPr marL="0" indent="0" algn="r">
              <a:buNone/>
            </a:pPr>
            <a:r>
              <a:rPr lang="en-US" dirty="0" smtClean="0"/>
              <a:t>Poorly controlled</a:t>
            </a:r>
          </a:p>
          <a:p>
            <a:pPr marL="0" indent="0" algn="r">
              <a:buNone/>
            </a:pPr>
            <a:r>
              <a:rPr lang="en-US" dirty="0" smtClean="0"/>
              <a:t>Ossified</a:t>
            </a:r>
          </a:p>
          <a:p>
            <a:pPr marL="0" indent="0" algn="r">
              <a:buNone/>
            </a:pPr>
            <a:r>
              <a:rPr lang="en-US" dirty="0" smtClean="0"/>
              <a:t>Inefficient</a:t>
            </a:r>
          </a:p>
          <a:p>
            <a:pPr marL="0" indent="0" algn="r">
              <a:buNone/>
            </a:pPr>
            <a:r>
              <a:rPr lang="en-US" dirty="0" smtClean="0"/>
              <a:t>Centralized generation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50289" y="366458"/>
            <a:ext cx="243897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“Smart” grid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00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1.pd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88" y="1289827"/>
            <a:ext cx="4183670" cy="4745572"/>
          </a:xfrm>
          <a:prstGeom prst="rect">
            <a:avLst/>
          </a:prstGeom>
        </p:spPr>
      </p:pic>
      <p:pic>
        <p:nvPicPr>
          <p:cNvPr id="6" name="Picture 5" descr="sc2.pd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391" y="1270138"/>
            <a:ext cx="4246621" cy="47455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2217" y="6271015"/>
            <a:ext cx="7339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Source: European technology platform: Smart Grids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25397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15383" y="3311936"/>
            <a:ext cx="5115608" cy="559333"/>
          </a:xfrm>
        </p:spPr>
        <p:txBody>
          <a:bodyPr/>
          <a:lstStyle/>
          <a:p>
            <a:r>
              <a:rPr lang="en-US" dirty="0" smtClean="0"/>
              <a:t>Intrinsic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779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46474"/>
            <a:ext cx="7258005" cy="559333"/>
          </a:xfrm>
        </p:spPr>
        <p:txBody>
          <a:bodyPr/>
          <a:lstStyle/>
          <a:p>
            <a:r>
              <a:rPr lang="en-US" dirty="0" smtClean="0"/>
              <a:t>1. Matching demand and supply</a:t>
            </a:r>
            <a:endParaRPr lang="en-US" dirty="0"/>
          </a:p>
        </p:txBody>
      </p:sp>
      <p:pic>
        <p:nvPicPr>
          <p:cNvPr id="3" name="Picture 2" descr="intermittency-figure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038" y="1005807"/>
            <a:ext cx="6652035" cy="5518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3230" y="6581001"/>
            <a:ext cx="45707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Barnhart </a:t>
            </a:r>
            <a:r>
              <a:rPr lang="en-US" sz="1200" i="1" dirty="0" smtClean="0"/>
              <a:t>et al</a:t>
            </a:r>
            <a:r>
              <a:rPr lang="en-US" sz="1200" dirty="0" smtClean="0"/>
              <a:t>, Proc. Energy and Environment, 6:2804, 2013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1103186" y="6188166"/>
            <a:ext cx="2413102" cy="30027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591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dirty="0" smtClean="0"/>
              <a:t>. Controlling distributed generators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097" y="1337060"/>
            <a:ext cx="6680200" cy="4521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08189" y="6584062"/>
            <a:ext cx="635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US EIA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106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46474"/>
            <a:ext cx="7517852" cy="559333"/>
          </a:xfrm>
        </p:spPr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Control over many time scales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81139" y="6611894"/>
            <a:ext cx="12628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Jeff Taft, Cisco</a:t>
            </a:r>
            <a:endParaRPr lang="en-US" sz="1200" dirty="0"/>
          </a:p>
        </p:txBody>
      </p:sp>
      <p:pic>
        <p:nvPicPr>
          <p:cNvPr id="5" name="Picture 4" descr="control-timescales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6" y="2323980"/>
            <a:ext cx="9144000" cy="34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81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663" y="228600"/>
            <a:ext cx="5420653" cy="886968"/>
          </a:xfrm>
        </p:spPr>
        <p:txBody>
          <a:bodyPr>
            <a:normAutofit fontScale="90000"/>
          </a:bodyPr>
          <a:lstStyle/>
          <a:p>
            <a:r>
              <a:rPr lang="en-US" dirty="0"/>
              <a:t>4</a:t>
            </a:r>
            <a:r>
              <a:rPr lang="en-US" dirty="0" smtClean="0"/>
              <a:t>. Complex control architecture</a:t>
            </a:r>
            <a:endParaRPr lang="en-US" dirty="0"/>
          </a:p>
        </p:txBody>
      </p:sp>
      <p:pic>
        <p:nvPicPr>
          <p:cNvPr id="3" name="Picture 2" descr="c82-676734_connected_grid_poster_11x17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2164" y="1002036"/>
            <a:ext cx="3789152" cy="58559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543355" y="6595183"/>
            <a:ext cx="600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Cisco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33000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73601"/>
            <a:ext cx="7045194" cy="559333"/>
          </a:xfrm>
        </p:spPr>
        <p:txBody>
          <a:bodyPr/>
          <a:lstStyle/>
          <a:p>
            <a:r>
              <a:rPr lang="en-US" sz="3200" dirty="0"/>
              <a:t>5</a:t>
            </a:r>
            <a:r>
              <a:rPr lang="en-US" sz="3200" dirty="0" smtClean="0"/>
              <a:t>. Consumers lack incentives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537" y="2027527"/>
            <a:ext cx="4392888" cy="2545697"/>
          </a:xfrm>
        </p:spPr>
        <p:txBody>
          <a:bodyPr/>
          <a:lstStyle/>
          <a:p>
            <a:r>
              <a:rPr lang="en-US" dirty="0" smtClean="0"/>
              <a:t>Energy savings of 10% 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$10/month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142594"/>
            <a:ext cx="2783315" cy="380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65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37" y="1564732"/>
            <a:ext cx="6469267" cy="4693229"/>
          </a:xfrm>
        </p:spPr>
        <p:txBody>
          <a:bodyPr/>
          <a:lstStyle/>
          <a:p>
            <a:r>
              <a:rPr lang="en-US" dirty="0" smtClean="0"/>
              <a:t>The grid has </a:t>
            </a:r>
            <a:r>
              <a:rPr lang="en-US" dirty="0" smtClean="0">
                <a:solidFill>
                  <a:srgbClr val="FF0000"/>
                </a:solidFill>
              </a:rPr>
              <a:t>real problems</a:t>
            </a:r>
          </a:p>
          <a:p>
            <a:pPr lvl="1"/>
            <a:r>
              <a:rPr lang="en-US" dirty="0"/>
              <a:t>t</a:t>
            </a:r>
            <a:r>
              <a:rPr lang="en-US" dirty="0" smtClean="0"/>
              <a:t>hat smart grids can solve</a:t>
            </a:r>
          </a:p>
          <a:p>
            <a:r>
              <a:rPr lang="en-US" dirty="0" smtClean="0"/>
              <a:t>These problems are </a:t>
            </a:r>
            <a:r>
              <a:rPr lang="en-US" dirty="0" smtClean="0">
                <a:solidFill>
                  <a:srgbClr val="FF0000"/>
                </a:solidFill>
              </a:rPr>
              <a:t>intrinsic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difficult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o progress has been </a:t>
            </a:r>
            <a:r>
              <a:rPr lang="en-US" dirty="0" smtClean="0">
                <a:solidFill>
                  <a:srgbClr val="FF0000"/>
                </a:solidFill>
              </a:rPr>
              <a:t>slow</a:t>
            </a:r>
          </a:p>
          <a:p>
            <a:r>
              <a:rPr lang="en-US" dirty="0" smtClean="0"/>
              <a:t>Three areas where changes are </a:t>
            </a:r>
            <a:r>
              <a:rPr lang="en-US" dirty="0" smtClean="0">
                <a:solidFill>
                  <a:srgbClr val="FF0000"/>
                </a:solidFill>
              </a:rPr>
              <a:t>imminent</a:t>
            </a:r>
            <a:r>
              <a:rPr lang="en-US" dirty="0" smtClean="0"/>
              <a:t> are </a:t>
            </a:r>
            <a:r>
              <a:rPr lang="en-US" dirty="0" smtClean="0">
                <a:solidFill>
                  <a:srgbClr val="FF0000"/>
                </a:solidFill>
              </a:rPr>
              <a:t>solar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storage</a:t>
            </a:r>
            <a:r>
              <a:rPr lang="en-US" dirty="0" smtClean="0"/>
              <a:t>, and </a:t>
            </a:r>
            <a:r>
              <a:rPr lang="en-US" dirty="0" smtClean="0">
                <a:solidFill>
                  <a:srgbClr val="FF0000"/>
                </a:solidFill>
              </a:rPr>
              <a:t>sensing</a:t>
            </a:r>
          </a:p>
          <a:p>
            <a:pPr lvl="1"/>
            <a:r>
              <a:rPr lang="en-US" dirty="0" smtClean="0"/>
              <a:t>I’ll give some </a:t>
            </a:r>
            <a:r>
              <a:rPr lang="en-US" dirty="0" smtClean="0">
                <a:solidFill>
                  <a:srgbClr val="FF0000"/>
                </a:solidFill>
              </a:rPr>
              <a:t>examples</a:t>
            </a:r>
            <a:r>
              <a:rPr lang="en-US" dirty="0" smtClean="0"/>
              <a:t> of my work in these areas</a:t>
            </a:r>
          </a:p>
        </p:txBody>
      </p:sp>
    </p:spTree>
    <p:extLst>
      <p:ext uri="{BB962C8B-B14F-4D97-AF65-F5344CB8AC3E}">
        <p14:creationId xmlns:p14="http://schemas.microsoft.com/office/powerpoint/2010/main" val="33634778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91" y="952978"/>
            <a:ext cx="7392992" cy="559333"/>
          </a:xfrm>
        </p:spPr>
        <p:txBody>
          <a:bodyPr/>
          <a:lstStyle/>
          <a:p>
            <a:r>
              <a:rPr lang="en-US" dirty="0"/>
              <a:t>6</a:t>
            </a:r>
            <a:r>
              <a:rPr lang="en-US" dirty="0" smtClean="0"/>
              <a:t>. Utilities also lack incentives!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9793" y="2583090"/>
            <a:ext cx="6321098" cy="3005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165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Huge legacy infrastructure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535" y="1992694"/>
            <a:ext cx="5572141" cy="377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040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 Storage is complex and expensive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9082" y="1960127"/>
            <a:ext cx="5695539" cy="4693229"/>
          </a:xfrm>
        </p:spPr>
        <p:txBody>
          <a:bodyPr/>
          <a:lstStyle/>
          <a:p>
            <a:r>
              <a:rPr lang="en-US" dirty="0" smtClean="0"/>
              <a:t>No clear winner in terms of technology</a:t>
            </a:r>
          </a:p>
          <a:p>
            <a:r>
              <a:rPr lang="en-US" dirty="0" smtClean="0"/>
              <a:t>Need to balance energy and power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00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698" y="3049646"/>
            <a:ext cx="2489967" cy="559333"/>
          </a:xfrm>
        </p:spPr>
        <p:txBody>
          <a:bodyPr/>
          <a:lstStyle/>
          <a:p>
            <a:r>
              <a:rPr lang="en-US" dirty="0" smtClean="0"/>
              <a:t>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434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Depressing…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5188" y="1432934"/>
            <a:ext cx="6859237" cy="4693229"/>
          </a:xfrm>
        </p:spPr>
        <p:txBody>
          <a:bodyPr>
            <a:normAutofit/>
          </a:bodyPr>
          <a:lstStyle/>
          <a:p>
            <a:pPr marL="525780" indent="-457200">
              <a:buFont typeface="+mj-lt"/>
              <a:buAutoNum type="alphaUcPeriod"/>
            </a:pPr>
            <a:r>
              <a:rPr lang="en-US" dirty="0" smtClean="0"/>
              <a:t>Demand response – </a:t>
            </a:r>
            <a:r>
              <a:rPr lang="en-US" dirty="0" smtClean="0">
                <a:solidFill>
                  <a:srgbClr val="FF0000"/>
                </a:solidFill>
              </a:rPr>
              <a:t>only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time of use pricing</a:t>
            </a:r>
          </a:p>
          <a:p>
            <a:pPr marL="525780" indent="-457200">
              <a:buFont typeface="+mj-lt"/>
              <a:buAutoNum type="alphaUcPeriod"/>
            </a:pPr>
            <a:r>
              <a:rPr lang="en-US" dirty="0" smtClean="0"/>
              <a:t>Storage - </a:t>
            </a:r>
            <a:r>
              <a:rPr lang="en-US" dirty="0" smtClean="0">
                <a:solidFill>
                  <a:srgbClr val="FF0000"/>
                </a:solidFill>
              </a:rPr>
              <a:t>tiny </a:t>
            </a:r>
          </a:p>
          <a:p>
            <a:pPr marL="525780" indent="-457200">
              <a:buFont typeface="+mj-lt"/>
              <a:buAutoNum type="alphaUcPeriod"/>
            </a:pPr>
            <a:r>
              <a:rPr lang="en-US" dirty="0" smtClean="0"/>
              <a:t>Smart buildings and homes – </a:t>
            </a:r>
            <a:r>
              <a:rPr lang="en-US" dirty="0" smtClean="0">
                <a:solidFill>
                  <a:srgbClr val="FF0000"/>
                </a:solidFill>
              </a:rPr>
              <a:t>demo stage</a:t>
            </a:r>
          </a:p>
          <a:p>
            <a:pPr marL="525780" indent="-457200">
              <a:buFont typeface="+mj-lt"/>
              <a:buAutoNum type="alphaUcPeriod"/>
            </a:pPr>
            <a:r>
              <a:rPr lang="en-US" dirty="0" err="1" smtClean="0"/>
              <a:t>Microgrids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rare</a:t>
            </a:r>
          </a:p>
          <a:p>
            <a:pPr marL="525780" indent="-457200">
              <a:buFont typeface="+mj-lt"/>
              <a:buAutoNum type="alphaUcPeriod"/>
            </a:pPr>
            <a:r>
              <a:rPr lang="en-US" dirty="0"/>
              <a:t>Electric vehicles </a:t>
            </a:r>
            <a:r>
              <a:rPr lang="en-US" dirty="0" smtClean="0"/>
              <a:t>– </a:t>
            </a:r>
            <a:r>
              <a:rPr lang="en-US" dirty="0" smtClean="0">
                <a:solidFill>
                  <a:srgbClr val="FF0000"/>
                </a:solidFill>
              </a:rPr>
              <a:t>early stage</a:t>
            </a:r>
            <a:endParaRPr lang="en-US" dirty="0" smtClean="0"/>
          </a:p>
          <a:p>
            <a:pPr marL="525780" indent="-457200">
              <a:buFont typeface="+mj-lt"/>
              <a:buAutoNum type="alphaUcPeriod"/>
            </a:pPr>
            <a:r>
              <a:rPr lang="en-US" dirty="0" smtClean="0"/>
              <a:t>Security and privacy – </a:t>
            </a:r>
            <a:r>
              <a:rPr lang="en-US" dirty="0" smtClean="0">
                <a:solidFill>
                  <a:srgbClr val="FF0000"/>
                </a:solidFill>
              </a:rPr>
              <a:t>mostly missing</a:t>
            </a:r>
          </a:p>
          <a:p>
            <a:pPr marL="525780" indent="-457200">
              <a:buFont typeface="+mj-lt"/>
              <a:buAutoNum type="alphaUcPeriod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3076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489" y="1692534"/>
            <a:ext cx="6508377" cy="559333"/>
          </a:xfrm>
        </p:spPr>
        <p:txBody>
          <a:bodyPr/>
          <a:lstStyle/>
          <a:p>
            <a:r>
              <a:rPr lang="en-US" sz="3600" dirty="0" smtClean="0"/>
              <a:t>Three inflection points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5369" y="2613366"/>
            <a:ext cx="5695539" cy="3290496"/>
          </a:xfrm>
        </p:spPr>
        <p:txBody>
          <a:bodyPr/>
          <a:lstStyle/>
          <a:p>
            <a:r>
              <a:rPr lang="en-US" dirty="0" smtClean="0"/>
              <a:t>Solar</a:t>
            </a:r>
          </a:p>
          <a:p>
            <a:r>
              <a:rPr lang="en-US" dirty="0" smtClean="0"/>
              <a:t>Storage</a:t>
            </a:r>
          </a:p>
          <a:p>
            <a:r>
              <a:rPr lang="en-US" dirty="0" smtClean="0"/>
              <a:t>Sensing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3211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CSPI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09" y="775205"/>
            <a:ext cx="8565947" cy="580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899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t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720" y="693349"/>
            <a:ext cx="71882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866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kinsey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07" y="0"/>
            <a:ext cx="704235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71579" y="6278387"/>
            <a:ext cx="14973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McKinsey, 2014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033036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116" y="1357080"/>
            <a:ext cx="6508377" cy="559333"/>
          </a:xfrm>
        </p:spPr>
        <p:txBody>
          <a:bodyPr/>
          <a:lstStyle/>
          <a:p>
            <a:r>
              <a:rPr lang="en-US" dirty="0" smtClean="0"/>
              <a:t>Storage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7116" y="2882715"/>
            <a:ext cx="7737310" cy="1550498"/>
          </a:xfrm>
        </p:spPr>
        <p:txBody>
          <a:bodyPr/>
          <a:lstStyle/>
          <a:p>
            <a:r>
              <a:rPr lang="en-US" dirty="0"/>
              <a:t>Global investment </a:t>
            </a:r>
            <a:r>
              <a:rPr lang="en-US" dirty="0" smtClean="0"/>
              <a:t>to </a:t>
            </a:r>
            <a:r>
              <a:rPr lang="en-US" dirty="0"/>
              <a:t>reach </a:t>
            </a:r>
            <a:r>
              <a:rPr lang="en-US" dirty="0">
                <a:solidFill>
                  <a:srgbClr val="FF0000"/>
                </a:solidFill>
              </a:rPr>
              <a:t>$122 Billion </a:t>
            </a:r>
            <a:r>
              <a:rPr lang="en-US" dirty="0"/>
              <a:t>by </a:t>
            </a:r>
            <a:r>
              <a:rPr lang="en-US" dirty="0" smtClean="0"/>
              <a:t>2021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289682" y="6194516"/>
            <a:ext cx="1742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Pike Research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3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59570" y="3140195"/>
            <a:ext cx="6508377" cy="559333"/>
          </a:xfrm>
        </p:spPr>
        <p:txBody>
          <a:bodyPr/>
          <a:lstStyle/>
          <a:p>
            <a:r>
              <a:rPr lang="en-US" dirty="0" smtClean="0"/>
              <a:t>The grid has some real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423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Storage alternatives</a:t>
            </a:r>
            <a:endParaRPr lang="en-US" sz="3200" dirty="0"/>
          </a:p>
        </p:txBody>
      </p:sp>
      <p:pic>
        <p:nvPicPr>
          <p:cNvPr id="6" name="Picture 5" descr="storage-chart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615" y="1532142"/>
            <a:ext cx="9144000" cy="5325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2816" y="1710371"/>
            <a:ext cx="98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“Bytes”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471270" y="2773011"/>
            <a:ext cx="94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“Bits/s”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348866" y="4804644"/>
            <a:ext cx="826644" cy="8506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175510" y="5470675"/>
            <a:ext cx="2699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Declining to $125/KWh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531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Process storage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09964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storage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0329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33" y="228600"/>
            <a:ext cx="7810710" cy="886968"/>
          </a:xfrm>
        </p:spPr>
        <p:txBody>
          <a:bodyPr/>
          <a:lstStyle/>
          <a:p>
            <a:r>
              <a:rPr lang="en-US" sz="3200" dirty="0"/>
              <a:t> </a:t>
            </a:r>
            <a:r>
              <a:rPr lang="en-US" sz="3200" dirty="0" smtClean="0"/>
              <a:t> </a:t>
            </a:r>
            <a:r>
              <a:rPr lang="en-US" sz="3200" dirty="0"/>
              <a:t>S</a:t>
            </a:r>
            <a:r>
              <a:rPr lang="en-US" sz="3200" dirty="0" smtClean="0"/>
              <a:t>ensing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212" y="1412582"/>
            <a:ext cx="7844166" cy="4786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62593" y="6581001"/>
            <a:ext cx="17814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Michigan Micro Mote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03062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2173" y="3138258"/>
            <a:ext cx="4454743" cy="559333"/>
          </a:xfrm>
        </p:spPr>
        <p:txBody>
          <a:bodyPr/>
          <a:lstStyle/>
          <a:p>
            <a:r>
              <a:rPr lang="en-US" dirty="0" smtClean="0"/>
              <a:t>So what?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2878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37796" y="1015796"/>
            <a:ext cx="1620273" cy="639762"/>
          </a:xfrm>
        </p:spPr>
        <p:txBody>
          <a:bodyPr>
            <a:noAutofit/>
          </a:bodyPr>
          <a:lstStyle/>
          <a:p>
            <a:r>
              <a:rPr lang="en-US" sz="2400" b="0" dirty="0" smtClean="0"/>
              <a:t>Grid</a:t>
            </a:r>
            <a:endParaRPr lang="en-US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4781" y="1928092"/>
            <a:ext cx="3492201" cy="3436751"/>
          </a:xfrm>
        </p:spPr>
        <p:txBody>
          <a:bodyPr>
            <a:noAutofit/>
          </a:bodyPr>
          <a:lstStyle/>
          <a:p>
            <a:pPr marL="0" indent="0" algn="r">
              <a:lnSpc>
                <a:spcPct val="60000"/>
              </a:lnSpc>
              <a:buNone/>
            </a:pPr>
            <a:r>
              <a:rPr lang="en-US" dirty="0" smtClean="0"/>
              <a:t>Solar</a:t>
            </a:r>
          </a:p>
          <a:p>
            <a:pPr marL="0" indent="0" algn="r">
              <a:lnSpc>
                <a:spcPct val="60000"/>
              </a:lnSpc>
              <a:buNone/>
            </a:pPr>
            <a:r>
              <a:rPr lang="en-US" dirty="0" smtClean="0"/>
              <a:t>Electrons	</a:t>
            </a:r>
          </a:p>
          <a:p>
            <a:pPr marL="0" indent="0" algn="r">
              <a:lnSpc>
                <a:spcPct val="60000"/>
              </a:lnSpc>
              <a:buNone/>
            </a:pPr>
            <a:r>
              <a:rPr lang="en-US" dirty="0" smtClean="0">
                <a:solidFill>
                  <a:schemeClr val="tx1"/>
                </a:solidFill>
              </a:rPr>
              <a:t>Storage</a:t>
            </a:r>
            <a:endParaRPr lang="en-US" dirty="0" smtClean="0"/>
          </a:p>
          <a:p>
            <a:pPr marL="0" indent="0" algn="r">
              <a:lnSpc>
                <a:spcPct val="60000"/>
              </a:lnSpc>
              <a:buNone/>
            </a:pPr>
            <a:r>
              <a:rPr lang="en-US" dirty="0" smtClean="0"/>
              <a:t>Transmission line</a:t>
            </a:r>
          </a:p>
          <a:p>
            <a:pPr marL="0" indent="0" algn="r">
              <a:lnSpc>
                <a:spcPct val="60000"/>
              </a:lnSpc>
              <a:buNone/>
            </a:pPr>
            <a:r>
              <a:rPr lang="en-US" dirty="0" smtClean="0"/>
              <a:t>Transmission network</a:t>
            </a:r>
          </a:p>
          <a:p>
            <a:pPr marL="0" indent="0" algn="r">
              <a:lnSpc>
                <a:spcPct val="60000"/>
              </a:lnSpc>
              <a:buNone/>
            </a:pPr>
            <a:r>
              <a:rPr lang="en-US" dirty="0" smtClean="0"/>
              <a:t>Distribution network</a:t>
            </a:r>
          </a:p>
          <a:p>
            <a:pPr marL="0" indent="0" algn="r">
              <a:lnSpc>
                <a:spcPct val="60000"/>
              </a:lnSpc>
              <a:buNone/>
            </a:pPr>
            <a:r>
              <a:rPr lang="en-US" dirty="0"/>
              <a:t>Demand response</a:t>
            </a:r>
          </a:p>
          <a:p>
            <a:pPr marL="0" indent="0" algn="r">
              <a:lnSpc>
                <a:spcPct val="60000"/>
              </a:lnSpc>
              <a:buNone/>
            </a:pPr>
            <a:endParaRPr lang="en-US" dirty="0" smtClean="0"/>
          </a:p>
          <a:p>
            <a:pPr marL="0" indent="0" algn="r">
              <a:lnSpc>
                <a:spcPct val="60000"/>
              </a:lnSpc>
              <a:buNone/>
            </a:pPr>
            <a:endParaRPr lang="en-US" dirty="0" smtClean="0"/>
          </a:p>
          <a:p>
            <a:pPr>
              <a:lnSpc>
                <a:spcPct val="60000"/>
              </a:lnSpc>
            </a:pP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95240" y="1030477"/>
            <a:ext cx="1696096" cy="639762"/>
          </a:xfrm>
        </p:spPr>
        <p:txBody>
          <a:bodyPr>
            <a:noAutofit/>
          </a:bodyPr>
          <a:lstStyle/>
          <a:p>
            <a:r>
              <a:rPr lang="en-US" sz="2400" b="0" dirty="0" smtClean="0"/>
              <a:t>Internet </a:t>
            </a:r>
            <a:endParaRPr lang="en-US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65876" y="1928092"/>
            <a:ext cx="3566160" cy="3436751"/>
          </a:xfrm>
        </p:spPr>
        <p:txBody>
          <a:bodyPr>
            <a:noAutofit/>
          </a:bodyPr>
          <a:lstStyle/>
          <a:p>
            <a:pPr>
              <a:lnSpc>
                <a:spcPct val="60000"/>
              </a:lnSpc>
              <a:buFont typeface="Lucida Grande"/>
              <a:buChar char="="/>
            </a:pPr>
            <a:r>
              <a:rPr lang="en-US" dirty="0" smtClean="0">
                <a:solidFill>
                  <a:srgbClr val="FF0000"/>
                </a:solidFill>
              </a:rPr>
              <a:t>Variable bit-rate source</a:t>
            </a:r>
          </a:p>
          <a:p>
            <a:pPr>
              <a:lnSpc>
                <a:spcPct val="60000"/>
              </a:lnSpc>
              <a:buFont typeface="Lucida Grande"/>
              <a:buChar char="="/>
            </a:pPr>
            <a:r>
              <a:rPr lang="en-US" dirty="0" smtClean="0"/>
              <a:t>Bits</a:t>
            </a:r>
            <a:endParaRPr lang="en-US" dirty="0"/>
          </a:p>
          <a:p>
            <a:pPr>
              <a:lnSpc>
                <a:spcPct val="60000"/>
              </a:lnSpc>
              <a:buFont typeface="Lucida Grande"/>
              <a:buChar char="="/>
            </a:pPr>
            <a:r>
              <a:rPr lang="en-US" dirty="0" smtClean="0">
                <a:solidFill>
                  <a:srgbClr val="FF0000"/>
                </a:solidFill>
              </a:rPr>
              <a:t>Buffer</a:t>
            </a:r>
            <a:endParaRPr lang="en-US" dirty="0">
              <a:solidFill>
                <a:srgbClr val="FF0000"/>
              </a:solidFill>
            </a:endParaRPr>
          </a:p>
          <a:p>
            <a:pPr>
              <a:lnSpc>
                <a:spcPct val="60000"/>
              </a:lnSpc>
              <a:buFont typeface="Lucida Grande"/>
              <a:buChar char="="/>
            </a:pPr>
            <a:r>
              <a:rPr lang="en-US" dirty="0" smtClean="0"/>
              <a:t>Communication </a:t>
            </a:r>
            <a:r>
              <a:rPr lang="en-US" dirty="0"/>
              <a:t>link</a:t>
            </a:r>
          </a:p>
          <a:p>
            <a:pPr>
              <a:lnSpc>
                <a:spcPct val="60000"/>
              </a:lnSpc>
              <a:buFont typeface="Lucida Grande"/>
              <a:buChar char="="/>
            </a:pPr>
            <a:r>
              <a:rPr lang="en-US" dirty="0" smtClean="0"/>
              <a:t>Tier </a:t>
            </a:r>
            <a:r>
              <a:rPr lang="en-US" dirty="0"/>
              <a:t>1 ISP</a:t>
            </a:r>
          </a:p>
          <a:p>
            <a:pPr>
              <a:lnSpc>
                <a:spcPct val="60000"/>
              </a:lnSpc>
              <a:buFont typeface="Lucida Grande"/>
              <a:buChar char="="/>
            </a:pPr>
            <a:r>
              <a:rPr lang="en-US" dirty="0"/>
              <a:t>Tier 2/3 </a:t>
            </a:r>
            <a:r>
              <a:rPr lang="en-US" dirty="0" smtClean="0"/>
              <a:t>ISP</a:t>
            </a:r>
          </a:p>
          <a:p>
            <a:pPr>
              <a:lnSpc>
                <a:spcPct val="60000"/>
              </a:lnSpc>
              <a:buFont typeface="Lucida Grande"/>
              <a:buChar char="="/>
            </a:pPr>
            <a:r>
              <a:rPr lang="en-US" dirty="0"/>
              <a:t>Congestion control</a:t>
            </a:r>
          </a:p>
          <a:p>
            <a:pPr>
              <a:lnSpc>
                <a:spcPct val="60000"/>
              </a:lnSpc>
              <a:buFont typeface="Lucida Grande"/>
              <a:buChar char="=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067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566" y="822045"/>
            <a:ext cx="6508377" cy="559333"/>
          </a:xfrm>
        </p:spPr>
        <p:txBody>
          <a:bodyPr/>
          <a:lstStyle/>
          <a:p>
            <a:r>
              <a:rPr lang="en-US" sz="3200" dirty="0" smtClean="0"/>
              <a:t>Equivalence theorem</a:t>
            </a:r>
            <a:endParaRPr lang="en-US" sz="3200" dirty="0"/>
          </a:p>
        </p:txBody>
      </p:sp>
      <p:pic>
        <p:nvPicPr>
          <p:cNvPr id="3" name="Picture 2" descr="queu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1765" y="1983351"/>
            <a:ext cx="3848100" cy="2311400"/>
          </a:xfrm>
          <a:prstGeom prst="rect">
            <a:avLst/>
          </a:prstGeom>
        </p:spPr>
      </p:pic>
      <p:pic>
        <p:nvPicPr>
          <p:cNvPr id="4" name="Picture 3" descr="gri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98" y="1840091"/>
            <a:ext cx="3517900" cy="228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9055" y="4618363"/>
            <a:ext cx="7559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Every trajectory </a:t>
            </a:r>
            <a:r>
              <a:rPr lang="en-US" dirty="0"/>
              <a:t>o</a:t>
            </a:r>
            <a:r>
              <a:rPr lang="en-US" dirty="0" smtClean="0"/>
              <a:t>n the LHS has an equivalent on the RHS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can use </a:t>
            </a:r>
            <a:r>
              <a:rPr lang="en-US" dirty="0" err="1" smtClean="0">
                <a:solidFill>
                  <a:srgbClr val="FF0000"/>
                </a:solidFill>
              </a:rPr>
              <a:t>teletraffic</a:t>
            </a:r>
            <a:r>
              <a:rPr lang="en-US" dirty="0" smtClean="0">
                <a:solidFill>
                  <a:srgbClr val="FF0000"/>
                </a:solidFill>
              </a:rPr>
              <a:t> theory </a:t>
            </a:r>
            <a:r>
              <a:rPr lang="en-US" dirty="0" smtClean="0"/>
              <a:t>to study transformer sizing</a:t>
            </a:r>
          </a:p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223034" y="3313666"/>
            <a:ext cx="5060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36526" y="3466066"/>
            <a:ext cx="5060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230174" y="3618466"/>
            <a:ext cx="50600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-50191" y="6591864"/>
            <a:ext cx="9393316" cy="276999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O. </a:t>
            </a:r>
            <a:r>
              <a:rPr lang="en-US" sz="1200" dirty="0">
                <a:solidFill>
                  <a:srgbClr val="3366FF"/>
                </a:solidFill>
              </a:rPr>
              <a:t>Ardakanian</a:t>
            </a:r>
            <a:r>
              <a:rPr lang="en-US" sz="1200" dirty="0"/>
              <a:t>, S. Keshav, and C. </a:t>
            </a:r>
            <a:r>
              <a:rPr lang="en-US" sz="1200" dirty="0">
                <a:solidFill>
                  <a:srgbClr val="3366FF"/>
                </a:solidFill>
              </a:rPr>
              <a:t>Rosenberg</a:t>
            </a:r>
            <a:r>
              <a:rPr lang="en-US" sz="1200" dirty="0"/>
              <a:t>. On the Use of Teletraffic Theory in Power Distribution Systems</a:t>
            </a:r>
            <a:r>
              <a:rPr lang="en-US" sz="1200" dirty="0" smtClean="0"/>
              <a:t>, </a:t>
            </a:r>
            <a:r>
              <a:rPr lang="en-US" sz="1200" dirty="0"/>
              <a:t>e-</a:t>
            </a:r>
            <a:r>
              <a:rPr lang="en-US" sz="1200" dirty="0" smtClean="0"/>
              <a:t>Energy</a:t>
            </a:r>
            <a:r>
              <a:rPr lang="en-US" sz="1200" dirty="0"/>
              <a:t> </a:t>
            </a:r>
            <a:r>
              <a:rPr lang="fr-FR" sz="1200" dirty="0" smtClean="0"/>
              <a:t>’</a:t>
            </a:r>
            <a:r>
              <a:rPr lang="en-US" sz="1200" dirty="0" smtClean="0"/>
              <a:t>12.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65261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46474"/>
            <a:ext cx="7163049" cy="559333"/>
          </a:xfrm>
        </p:spPr>
        <p:txBody>
          <a:bodyPr/>
          <a:lstStyle/>
          <a:p>
            <a:r>
              <a:rPr lang="en-US" dirty="0" smtClean="0"/>
              <a:t>Guidelines for transformer sizing</a:t>
            </a:r>
            <a:endParaRPr lang="en-US" dirty="0"/>
          </a:p>
        </p:txBody>
      </p:sp>
      <p:pic>
        <p:nvPicPr>
          <p:cNvPr id="3" name="Content Placeholder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853" y="1627071"/>
            <a:ext cx="5675459" cy="443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36295" y="2686678"/>
            <a:ext cx="2692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HydroOne’s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guidelines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564020" y="2253580"/>
            <a:ext cx="1725109" cy="4330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402520" y="3056010"/>
            <a:ext cx="594612" cy="8712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873976" y="3056010"/>
            <a:ext cx="0" cy="16053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63758" y="4007390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Prediction</a:t>
            </a:r>
            <a:r>
              <a:rPr lang="en-US" dirty="0" smtClean="0"/>
              <a:t> from </a:t>
            </a:r>
            <a:r>
              <a:rPr lang="en-US" dirty="0" err="1" smtClean="0"/>
              <a:t>teletraffic</a:t>
            </a:r>
            <a:r>
              <a:rPr lang="en-US" dirty="0" smtClean="0"/>
              <a:t> theory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5" idx="0"/>
          </p:cNvCxnSpPr>
          <p:nvPr/>
        </p:nvCxnSpPr>
        <p:spPr>
          <a:xfrm flipH="1" flipV="1">
            <a:off x="4839697" y="3259248"/>
            <a:ext cx="1124582" cy="74814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-50191" y="6591864"/>
            <a:ext cx="9393316" cy="276999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O. </a:t>
            </a:r>
            <a:r>
              <a:rPr lang="en-US" sz="1200" dirty="0">
                <a:solidFill>
                  <a:srgbClr val="3366FF"/>
                </a:solidFill>
              </a:rPr>
              <a:t>Ardakanian</a:t>
            </a:r>
            <a:r>
              <a:rPr lang="en-US" sz="1200" dirty="0"/>
              <a:t>, S. Keshav, and C. </a:t>
            </a:r>
            <a:r>
              <a:rPr lang="en-US" sz="1200" dirty="0">
                <a:solidFill>
                  <a:srgbClr val="3366FF"/>
                </a:solidFill>
              </a:rPr>
              <a:t>Rosenberg</a:t>
            </a:r>
            <a:r>
              <a:rPr lang="en-US" sz="1200" dirty="0"/>
              <a:t>. On the Use of Teletraffic Theory in Power Distribution Systems</a:t>
            </a:r>
            <a:r>
              <a:rPr lang="en-US" sz="1200" dirty="0" smtClean="0"/>
              <a:t>, </a:t>
            </a:r>
            <a:r>
              <a:rPr lang="en-US" sz="1200" dirty="0"/>
              <a:t>e-</a:t>
            </a:r>
            <a:r>
              <a:rPr lang="en-US" sz="1200" dirty="0" smtClean="0"/>
              <a:t>Energy</a:t>
            </a:r>
            <a:r>
              <a:rPr lang="en-US" sz="1200" dirty="0"/>
              <a:t> </a:t>
            </a:r>
            <a:r>
              <a:rPr lang="fr-FR" sz="1200" dirty="0" smtClean="0"/>
              <a:t>’</a:t>
            </a:r>
            <a:r>
              <a:rPr lang="en-US" sz="1200" dirty="0" smtClean="0"/>
              <a:t>12.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4063758" y="4581386"/>
            <a:ext cx="423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also </a:t>
            </a:r>
            <a:r>
              <a:rPr lang="en-US" dirty="0" smtClean="0">
                <a:solidFill>
                  <a:srgbClr val="FF0000"/>
                </a:solidFill>
              </a:rPr>
              <a:t>quantify impact of storage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08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id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4" t="28214" r="46891" b="6010"/>
          <a:stretch/>
        </p:blipFill>
        <p:spPr>
          <a:xfrm>
            <a:off x="457199" y="1158005"/>
            <a:ext cx="4580717" cy="47207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34" y="6584993"/>
            <a:ext cx="9126866" cy="276999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O. </a:t>
            </a:r>
            <a:r>
              <a:rPr lang="en-US" sz="1200" dirty="0" err="1">
                <a:solidFill>
                  <a:srgbClr val="3366FF"/>
                </a:solidFill>
              </a:rPr>
              <a:t>Ardakanian</a:t>
            </a:r>
            <a:r>
              <a:rPr lang="en-US" sz="1200" dirty="0"/>
              <a:t>, C. </a:t>
            </a:r>
            <a:r>
              <a:rPr lang="en-US" sz="1200" dirty="0">
                <a:solidFill>
                  <a:srgbClr val="3366FF"/>
                </a:solidFill>
              </a:rPr>
              <a:t>Rosenberg</a:t>
            </a:r>
            <a:r>
              <a:rPr lang="en-US" sz="1200" dirty="0"/>
              <a:t> and, S. Keshav, “Distributed Control of Electric Vehicle Charging”</a:t>
            </a:r>
            <a:r>
              <a:rPr lang="en-US" sz="1200" dirty="0" smtClean="0"/>
              <a:t>. e</a:t>
            </a:r>
            <a:r>
              <a:rPr lang="en-US" sz="1200" dirty="0"/>
              <a:t>-Energy </a:t>
            </a:r>
            <a:r>
              <a:rPr lang="fr-FR" sz="1200" dirty="0" smtClean="0"/>
              <a:t>’</a:t>
            </a:r>
            <a:r>
              <a:rPr lang="en-US" sz="1200" dirty="0" smtClean="0"/>
              <a:t>13</a:t>
            </a:r>
            <a:endParaRPr lang="en-US" sz="12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9600" y="270470"/>
            <a:ext cx="6613839" cy="8869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“TCP” for EV charging</a:t>
            </a:r>
            <a:endParaRPr lang="en-US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977126" y="1432935"/>
            <a:ext cx="3877554" cy="2883010"/>
          </a:xfrm>
        </p:spPr>
        <p:txBody>
          <a:bodyPr/>
          <a:lstStyle/>
          <a:p>
            <a:r>
              <a:rPr lang="en-US" dirty="0" smtClean="0"/>
              <a:t>1 EV = 5 homes</a:t>
            </a:r>
          </a:p>
          <a:p>
            <a:pPr lvl="1"/>
            <a:r>
              <a:rPr lang="en-US" dirty="0" smtClean="0"/>
              <a:t>Creates hotspots </a:t>
            </a:r>
          </a:p>
          <a:p>
            <a:r>
              <a:rPr lang="en-US" dirty="0" smtClean="0"/>
              <a:t>Real-time AIMD </a:t>
            </a:r>
            <a:r>
              <a:rPr lang="en-US" dirty="0" smtClean="0">
                <a:solidFill>
                  <a:srgbClr val="FF0000"/>
                </a:solidFill>
              </a:rPr>
              <a:t>control</a:t>
            </a:r>
            <a:r>
              <a:rPr lang="en-US" dirty="0" smtClean="0"/>
              <a:t> of EV charging rate</a:t>
            </a:r>
          </a:p>
          <a:p>
            <a:r>
              <a:rPr lang="en-US" dirty="0" smtClean="0"/>
              <a:t>Solution is both </a:t>
            </a:r>
            <a:r>
              <a:rPr lang="en-US" dirty="0" smtClean="0">
                <a:solidFill>
                  <a:srgbClr val="FF0000"/>
                </a:solidFill>
              </a:rPr>
              <a:t>fair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efficient</a:t>
            </a:r>
          </a:p>
        </p:txBody>
      </p:sp>
    </p:spTree>
    <p:extLst>
      <p:ext uri="{BB962C8B-B14F-4D97-AF65-F5344CB8AC3E}">
        <p14:creationId xmlns:p14="http://schemas.microsoft.com/office/powerpoint/2010/main" val="2870920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32747" y="2782897"/>
            <a:ext cx="6508377" cy="559333"/>
          </a:xfrm>
        </p:spPr>
        <p:txBody>
          <a:bodyPr/>
          <a:lstStyle/>
          <a:p>
            <a:r>
              <a:rPr lang="en-US" dirty="0" smtClean="0"/>
              <a:t>Stochastic network calculus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246674" y="6354770"/>
            <a:ext cx="56457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Joint work with Y</a:t>
            </a:r>
            <a:r>
              <a:rPr lang="en-US" sz="1600" dirty="0"/>
              <a:t>. </a:t>
            </a:r>
            <a:r>
              <a:rPr lang="en-US" sz="1600" dirty="0" err="1">
                <a:solidFill>
                  <a:srgbClr val="3366FF"/>
                </a:solidFill>
              </a:rPr>
              <a:t>Ghiassi-</a:t>
            </a:r>
            <a:r>
              <a:rPr lang="en-US" sz="1600" dirty="0" err="1" smtClean="0">
                <a:solidFill>
                  <a:srgbClr val="3366FF"/>
                </a:solidFill>
              </a:rPr>
              <a:t>Farrokhfal</a:t>
            </a:r>
            <a:r>
              <a:rPr lang="en-US" sz="1600" dirty="0" smtClean="0"/>
              <a:t> </a:t>
            </a:r>
            <a:r>
              <a:rPr lang="en-US" sz="1600" dirty="0"/>
              <a:t>and C. </a:t>
            </a:r>
            <a:r>
              <a:rPr lang="en-US" sz="1600" dirty="0">
                <a:solidFill>
                  <a:srgbClr val="3366FF"/>
                </a:solidFill>
              </a:rPr>
              <a:t>Rosenberg</a:t>
            </a:r>
          </a:p>
        </p:txBody>
      </p:sp>
    </p:spTree>
    <p:extLst>
      <p:ext uri="{BB962C8B-B14F-4D97-AF65-F5344CB8AC3E}">
        <p14:creationId xmlns:p14="http://schemas.microsoft.com/office/powerpoint/2010/main" val="456745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Content Placeholder 2"/>
          <p:cNvSpPr>
            <a:spLocks noGrp="1"/>
          </p:cNvSpPr>
          <p:nvPr>
            <p:ph idx="1"/>
          </p:nvPr>
        </p:nvSpPr>
        <p:spPr>
          <a:xfrm>
            <a:off x="631791" y="1370700"/>
            <a:ext cx="8293100" cy="5257800"/>
          </a:xfrm>
        </p:spPr>
        <p:txBody>
          <a:bodyPr/>
          <a:lstStyle/>
          <a:p>
            <a:pPr marL="444500" lvl="1" indent="-444500" eaLnBrk="1" hangingPunct="1">
              <a:buFont typeface="Arial" charset="0"/>
              <a:buChar char="•"/>
            </a:pPr>
            <a:endParaRPr lang="en-US" dirty="0">
              <a:latin typeface="Calibri" charset="0"/>
              <a:ea typeface="ヒラギノ角ゴ Pro W3" charset="0"/>
            </a:endParaRPr>
          </a:p>
          <a:p>
            <a:pPr marL="444500" lvl="1" indent="-444500" eaLnBrk="1" hangingPunct="1">
              <a:buFont typeface="Arial" charset="0"/>
              <a:buNone/>
            </a:pPr>
            <a:endParaRPr lang="en-US" dirty="0">
              <a:latin typeface="Calibri" charset="0"/>
              <a:ea typeface="ヒラギノ角ゴ Pro W3" charset="0"/>
            </a:endParaRPr>
          </a:p>
          <a:p>
            <a:pPr marL="444500" lvl="1" indent="-444500" eaLnBrk="1" hangingPunct="1">
              <a:buFont typeface="Arial" charset="0"/>
              <a:buNone/>
            </a:pPr>
            <a:endParaRPr lang="en-US" dirty="0">
              <a:latin typeface="Calibri" charset="0"/>
              <a:ea typeface="ヒラギノ角ゴ Pro W3" charset="0"/>
            </a:endParaRPr>
          </a:p>
        </p:txBody>
      </p:sp>
      <p:sp>
        <p:nvSpPr>
          <p:cNvPr id="1003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2D9DD96E-B49B-7546-830B-0D9511AF29AF}" type="slidenum">
              <a:rPr 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4</a:t>
            </a:fld>
            <a:endParaRPr 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56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588" b="5310"/>
          <a:stretch>
            <a:fillRect/>
          </a:stretch>
        </p:blipFill>
        <p:spPr bwMode="auto">
          <a:xfrm>
            <a:off x="2377088" y="2036505"/>
            <a:ext cx="3031162" cy="427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02332" y="395774"/>
            <a:ext cx="7024744" cy="9608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 smtClean="0"/>
              <a:t>1. Overprovisioned</a:t>
            </a:r>
            <a:endParaRPr lang="en-US" sz="32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544683" y="2703514"/>
            <a:ext cx="3307434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100946" y="251884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capacity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1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dirty="0" err="1" smtClean="0"/>
              <a:t>Rainbarrel</a:t>
            </a:r>
            <a:r>
              <a:rPr lang="en-US" dirty="0" smtClean="0"/>
              <a:t>” model</a:t>
            </a:r>
            <a:endParaRPr lang="en-US" dirty="0"/>
          </a:p>
        </p:txBody>
      </p:sp>
      <p:pic>
        <p:nvPicPr>
          <p:cNvPr id="5" name="Picture 4" descr="valv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862" y="4570626"/>
            <a:ext cx="1917700" cy="17399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4820645" y="569769"/>
            <a:ext cx="0" cy="1386443"/>
          </a:xfrm>
          <a:prstGeom prst="straightConnector1">
            <a:avLst/>
          </a:prstGeom>
          <a:ln w="76200" cmpd="sng">
            <a:solidFill>
              <a:srgbClr val="3366F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68151" y="5338409"/>
            <a:ext cx="2171374" cy="233074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6621909" y="5843601"/>
            <a:ext cx="777523" cy="323948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rainbarrel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351" y="1907081"/>
            <a:ext cx="2372032" cy="294901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113461" y="1373544"/>
            <a:ext cx="1941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uncontrolled</a:t>
            </a:r>
            <a:br>
              <a:rPr lang="en-US" dirty="0" smtClean="0"/>
            </a:br>
            <a:r>
              <a:rPr lang="en-US" dirty="0" smtClean="0"/>
              <a:t>stochastic input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747590" y="4671428"/>
            <a:ext cx="212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uncontrolled</a:t>
            </a:r>
            <a:br>
              <a:rPr lang="en-US" dirty="0" smtClean="0"/>
            </a:br>
            <a:r>
              <a:rPr lang="en-US" dirty="0" smtClean="0"/>
              <a:t>stochastic output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529129" y="2125105"/>
            <a:ext cx="19956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1529129" y="4570626"/>
            <a:ext cx="199564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786125" y="2125105"/>
            <a:ext cx="12959" cy="244552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633844" y="3051888"/>
            <a:ext cx="85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range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012848" y="2889625"/>
            <a:ext cx="29422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barrel size to avoid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overflow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underflow</a:t>
            </a:r>
          </a:p>
          <a:p>
            <a:r>
              <a:rPr lang="en-US" dirty="0" smtClean="0"/>
              <a:t>“with high probability”?</a:t>
            </a:r>
            <a:endParaRPr lang="en-US" dirty="0"/>
          </a:p>
        </p:txBody>
      </p:sp>
      <p:sp>
        <p:nvSpPr>
          <p:cNvPr id="29" name="Curved Left Arrow 28"/>
          <p:cNvSpPr/>
          <p:nvPr/>
        </p:nvSpPr>
        <p:spPr>
          <a:xfrm>
            <a:off x="6012848" y="4712464"/>
            <a:ext cx="609061" cy="498548"/>
          </a:xfrm>
          <a:prstGeom prst="curvedLeftArrow">
            <a:avLst>
              <a:gd name="adj1" fmla="val 15374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668151" y="4535016"/>
            <a:ext cx="0" cy="803393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281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Envelope idea</a:t>
            </a:r>
            <a:endParaRPr lang="en-US" dirty="0"/>
          </a:p>
        </p:txBody>
      </p:sp>
      <p:pic>
        <p:nvPicPr>
          <p:cNvPr id="4" name="Picture 3" descr="valv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830" y="4570626"/>
            <a:ext cx="1917700" cy="17399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284249" y="5374019"/>
            <a:ext cx="2183244" cy="197464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249877" y="5843601"/>
            <a:ext cx="777523" cy="323948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rainbarrel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319" y="1907081"/>
            <a:ext cx="2372032" cy="2949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22851" y="1373544"/>
            <a:ext cx="5045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lower envelope ≤ </a:t>
            </a:r>
            <a:r>
              <a:rPr lang="en-US" dirty="0" err="1" smtClean="0">
                <a:solidFill>
                  <a:srgbClr val="FF0000"/>
                </a:solidFill>
              </a:rPr>
              <a:t>Σinput</a:t>
            </a:r>
            <a:r>
              <a:rPr lang="en-US" dirty="0" smtClean="0">
                <a:solidFill>
                  <a:srgbClr val="FF0000"/>
                </a:solidFill>
              </a:rPr>
              <a:t> ≤ upper envelope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2774" y="6326898"/>
            <a:ext cx="529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lower envelope ≤ </a:t>
            </a:r>
            <a:r>
              <a:rPr lang="en-US" dirty="0" err="1" smtClean="0"/>
              <a:t>Σ</a:t>
            </a:r>
            <a:r>
              <a:rPr lang="en-US" dirty="0" smtClean="0"/>
              <a:t> output ≤ upper envelope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459051" y="1005807"/>
            <a:ext cx="0" cy="1171130"/>
          </a:xfrm>
          <a:prstGeom prst="straightConnector1">
            <a:avLst/>
          </a:prstGeom>
          <a:ln w="76200" cmpd="sng">
            <a:solidFill>
              <a:srgbClr val="3366FF"/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52056" y="3074736"/>
            <a:ext cx="3599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</a:t>
            </a:r>
            <a:r>
              <a:rPr lang="en-US" dirty="0" smtClean="0"/>
              <a:t>nvelopes are computed from </a:t>
            </a:r>
          </a:p>
          <a:p>
            <a:r>
              <a:rPr lang="en-US" dirty="0" smtClean="0"/>
              <a:t>a dataset of </a:t>
            </a:r>
            <a:r>
              <a:rPr lang="en-US" dirty="0" smtClean="0">
                <a:solidFill>
                  <a:srgbClr val="FF0000"/>
                </a:solidFill>
              </a:rPr>
              <a:t>trajectories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284249" y="4570626"/>
            <a:ext cx="0" cy="803393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539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envelopes</a:t>
            </a:r>
            <a:endParaRPr lang="en-US" dirty="0"/>
          </a:p>
        </p:txBody>
      </p:sp>
      <p:pic>
        <p:nvPicPr>
          <p:cNvPr id="4" name="Picture 3" descr="valv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223" y="4570626"/>
            <a:ext cx="1917700" cy="17399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331728" y="5374019"/>
            <a:ext cx="1281158" cy="197463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395270" y="5843601"/>
            <a:ext cx="777523" cy="323948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rainbarrel.tif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319" y="1907081"/>
            <a:ext cx="2372032" cy="29490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581792" y="3067578"/>
            <a:ext cx="4500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((</a:t>
            </a:r>
            <a:r>
              <a:rPr lang="en-US" dirty="0" err="1" smtClean="0">
                <a:solidFill>
                  <a:srgbClr val="FF0000"/>
                </a:solidFill>
              </a:rPr>
              <a:t>Σinput</a:t>
            </a:r>
            <a:r>
              <a:rPr lang="en-US" dirty="0" smtClean="0">
                <a:solidFill>
                  <a:srgbClr val="FF0000"/>
                </a:solidFill>
              </a:rPr>
              <a:t> - lower envelope) &gt; x) = </a:t>
            </a:r>
            <a:r>
              <a:rPr lang="en-US" i="1" dirty="0" err="1">
                <a:solidFill>
                  <a:srgbClr val="FF0000"/>
                </a:solidFill>
              </a:rPr>
              <a:t>a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baseline="30000" dirty="0" smtClean="0">
                <a:solidFill>
                  <a:srgbClr val="FF0000"/>
                </a:solidFill>
              </a:rPr>
              <a:t>-x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459051" y="1373544"/>
            <a:ext cx="0" cy="803393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81792" y="3505042"/>
            <a:ext cx="4538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</a:t>
            </a:r>
            <a:r>
              <a:rPr lang="en-US" dirty="0" smtClean="0"/>
              <a:t>((upper envelope –</a:t>
            </a:r>
            <a:r>
              <a:rPr lang="en-US" dirty="0" err="1" smtClean="0"/>
              <a:t>Σinput</a:t>
            </a:r>
            <a:r>
              <a:rPr lang="en-US" dirty="0" smtClean="0"/>
              <a:t>) &gt; x) = </a:t>
            </a:r>
            <a:r>
              <a:rPr lang="en-US" i="1" dirty="0" smtClean="0"/>
              <a:t>b</a:t>
            </a:r>
            <a:r>
              <a:rPr lang="en-US" dirty="0" smtClean="0"/>
              <a:t>e</a:t>
            </a:r>
            <a:r>
              <a:rPr lang="en-US" baseline="30000" dirty="0" smtClean="0"/>
              <a:t>-x</a:t>
            </a:r>
            <a:endParaRPr lang="en-US" baseline="30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331728" y="4570626"/>
            <a:ext cx="0" cy="803393"/>
          </a:xfrm>
          <a:prstGeom prst="straightConnector1">
            <a:avLst/>
          </a:prstGeom>
          <a:ln w="762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13828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network calculus</a:t>
            </a:r>
            <a:endParaRPr lang="en-US" dirty="0"/>
          </a:p>
        </p:txBody>
      </p:sp>
      <p:pic>
        <p:nvPicPr>
          <p:cNvPr id="4" name="Picture 3" descr="stoch-analysis.tif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748" y="4211403"/>
            <a:ext cx="6077642" cy="1821204"/>
          </a:xfrm>
          <a:prstGeom prst="rect">
            <a:avLst/>
          </a:prstGeom>
        </p:spPr>
      </p:pic>
      <p:pic>
        <p:nvPicPr>
          <p:cNvPr id="5" name="Picture 4" descr="teletraffic.tif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98"/>
          <a:stretch/>
        </p:blipFill>
        <p:spPr>
          <a:xfrm>
            <a:off x="1507431" y="1519381"/>
            <a:ext cx="5511999" cy="1834813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4424947" y="3328737"/>
            <a:ext cx="13369" cy="15240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12106" y="3785755"/>
            <a:ext cx="157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Equivalence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0" y="6304002"/>
            <a:ext cx="9144000" cy="738664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Wang, Kai, et al. "A stochastic power network calculus for integrating renewable energy sources into the power grid</a:t>
            </a:r>
            <a:r>
              <a:rPr lang="en-US" sz="1200" dirty="0" smtClean="0"/>
              <a:t>.”</a:t>
            </a:r>
            <a:br>
              <a:rPr lang="en-US" sz="1200" dirty="0" smtClean="0"/>
            </a:br>
            <a:r>
              <a:rPr lang="en-US" sz="1200" dirty="0" smtClean="0"/>
              <a:t> </a:t>
            </a:r>
            <a:r>
              <a:rPr lang="en-US" sz="1200" i="1" dirty="0"/>
              <a:t>Selected Areas in Communications, IEEE Journal on</a:t>
            </a:r>
            <a:r>
              <a:rPr lang="en-US" sz="1200" dirty="0"/>
              <a:t> 30.6 (2012): 1037-1048.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4211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46474"/>
            <a:ext cx="7243398" cy="559333"/>
          </a:xfrm>
        </p:spPr>
        <p:txBody>
          <a:bodyPr/>
          <a:lstStyle/>
          <a:p>
            <a:r>
              <a:rPr lang="en-US" dirty="0" smtClean="0"/>
              <a:t>Analytic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9260" y="2020888"/>
            <a:ext cx="7016342" cy="41052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 smtClean="0">
                <a:solidFill>
                  <a:srgbClr val="FF0000"/>
                </a:solidFill>
              </a:rPr>
              <a:t>inimizing storage size </a:t>
            </a:r>
            <a:r>
              <a:rPr lang="en-US" dirty="0" smtClean="0">
                <a:solidFill>
                  <a:srgbClr val="000000"/>
                </a:solidFill>
              </a:rPr>
              <a:t>to smooth solar/wind sources</a:t>
            </a:r>
          </a:p>
          <a:p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ptimal</a:t>
            </a:r>
            <a:r>
              <a:rPr lang="en-US" dirty="0" smtClean="0">
                <a:solidFill>
                  <a:srgbClr val="000000"/>
                </a:solidFill>
              </a:rPr>
              <a:t> participation of a solar farm in </a:t>
            </a:r>
            <a:r>
              <a:rPr lang="en-US" dirty="0" smtClean="0">
                <a:solidFill>
                  <a:srgbClr val="FF0000"/>
                </a:solidFill>
              </a:rPr>
              <a:t>day-ahead energy markets</a:t>
            </a:r>
          </a:p>
          <a:p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US" dirty="0" smtClean="0">
                <a:solidFill>
                  <a:srgbClr val="000000"/>
                </a:solidFill>
              </a:rPr>
              <a:t>odeling of </a:t>
            </a:r>
            <a:r>
              <a:rPr lang="en-US" dirty="0" smtClean="0">
                <a:solidFill>
                  <a:srgbClr val="FF0000"/>
                </a:solidFill>
              </a:rPr>
              <a:t>imperfect storage devices</a:t>
            </a:r>
          </a:p>
          <a:p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 smtClean="0">
                <a:solidFill>
                  <a:srgbClr val="FF0000"/>
                </a:solidFill>
              </a:rPr>
              <a:t>ptimal operation of diesel generators </a:t>
            </a:r>
            <a:r>
              <a:rPr lang="en-US" dirty="0" smtClean="0">
                <a:solidFill>
                  <a:srgbClr val="000000"/>
                </a:solidFill>
              </a:rPr>
              <a:t>to deal with power cuts in developing countries</a:t>
            </a:r>
          </a:p>
          <a:p>
            <a:pPr lvl="1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35923" y="6581001"/>
            <a:ext cx="490807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Joint work with Y</a:t>
            </a:r>
            <a:r>
              <a:rPr lang="en-US" sz="1200" dirty="0"/>
              <a:t>. </a:t>
            </a:r>
            <a:r>
              <a:rPr lang="en-US" sz="1200" dirty="0" err="1">
                <a:solidFill>
                  <a:srgbClr val="3366FF"/>
                </a:solidFill>
              </a:rPr>
              <a:t>Ghiassi-</a:t>
            </a:r>
            <a:r>
              <a:rPr lang="en-US" sz="1200" dirty="0" err="1" smtClean="0">
                <a:solidFill>
                  <a:srgbClr val="3366FF"/>
                </a:solidFill>
              </a:rPr>
              <a:t>Farrokhfal</a:t>
            </a:r>
            <a:r>
              <a:rPr lang="en-US" sz="1200" dirty="0" smtClean="0"/>
              <a:t>, S. </a:t>
            </a:r>
            <a:r>
              <a:rPr lang="en-US" sz="1200" dirty="0" err="1" smtClean="0">
                <a:solidFill>
                  <a:srgbClr val="3366FF"/>
                </a:solidFill>
              </a:rPr>
              <a:t>Singla</a:t>
            </a:r>
            <a:r>
              <a:rPr lang="en-US" sz="1200" dirty="0" smtClean="0"/>
              <a:t>, </a:t>
            </a:r>
            <a:r>
              <a:rPr lang="en-US" sz="1200" dirty="0"/>
              <a:t>and C. </a:t>
            </a:r>
            <a:r>
              <a:rPr lang="en-US" sz="1200" dirty="0">
                <a:solidFill>
                  <a:srgbClr val="3366FF"/>
                </a:solidFill>
              </a:rPr>
              <a:t>Rosenberg</a:t>
            </a:r>
          </a:p>
        </p:txBody>
      </p:sp>
    </p:spTree>
    <p:extLst>
      <p:ext uri="{BB962C8B-B14F-4D97-AF65-F5344CB8AC3E}">
        <p14:creationId xmlns:p14="http://schemas.microsoft.com/office/powerpoint/2010/main" val="127291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87509" y="3130365"/>
            <a:ext cx="6898734" cy="559333"/>
          </a:xfrm>
        </p:spPr>
        <p:txBody>
          <a:bodyPr/>
          <a:lstStyle/>
          <a:p>
            <a:r>
              <a:rPr lang="en-US" dirty="0" smtClean="0"/>
              <a:t>Load reduction using extreme sensing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779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40663" y="228600"/>
            <a:ext cx="7725731" cy="886968"/>
          </a:xfrm>
        </p:spPr>
        <p:txBody>
          <a:bodyPr/>
          <a:lstStyle/>
          <a:p>
            <a:r>
              <a:rPr lang="en-US" dirty="0" smtClean="0"/>
              <a:t>Smart Personal Thermal Comfort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10391" y="2146210"/>
            <a:ext cx="73947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 dirty="0">
                <a:solidFill>
                  <a:srgbClr val="FF0000"/>
                </a:solidFill>
              </a:rPr>
              <a:t>F</a:t>
            </a:r>
            <a:r>
              <a:rPr lang="en-CA" sz="2000" dirty="0" smtClean="0">
                <a:solidFill>
                  <a:srgbClr val="FF0000"/>
                </a:solidFill>
              </a:rPr>
              <a:t>ine-grained thermal control </a:t>
            </a:r>
            <a:r>
              <a:rPr lang="en-CA" sz="2000" dirty="0" smtClean="0"/>
              <a:t>of individual offices</a:t>
            </a:r>
            <a:endParaRPr lang="en-CA" sz="2000" dirty="0"/>
          </a:p>
        </p:txBody>
      </p:sp>
      <p:pic>
        <p:nvPicPr>
          <p:cNvPr id="5" name="Picture 4" descr="AA05381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115" y="3625793"/>
            <a:ext cx="2834478" cy="1488101"/>
          </a:xfrm>
          <a:prstGeom prst="rect">
            <a:avLst/>
          </a:prstGeom>
        </p:spPr>
      </p:pic>
      <p:pic>
        <p:nvPicPr>
          <p:cNvPr id="6" name="Picture 5" descr="AA05381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7115" y="3525234"/>
            <a:ext cx="1176981" cy="1828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396335"/>
            <a:ext cx="9144000" cy="461665"/>
          </a:xfrm>
          <a:prstGeom prst="rect">
            <a:avLst/>
          </a:prstGeom>
          <a:ln>
            <a:solidFill>
              <a:srgbClr val="3366FF"/>
            </a:solidFill>
          </a:ln>
        </p:spPr>
        <p:txBody>
          <a:bodyPr wrap="square">
            <a:spAutoFit/>
          </a:bodyPr>
          <a:lstStyle/>
          <a:p>
            <a:r>
              <a:rPr lang="en-US" sz="1200" dirty="0"/>
              <a:t>P.X. </a:t>
            </a:r>
            <a:r>
              <a:rPr lang="en-US" sz="1200" dirty="0" err="1">
                <a:solidFill>
                  <a:srgbClr val="3366FF"/>
                </a:solidFill>
              </a:rPr>
              <a:t>Gao</a:t>
            </a:r>
            <a:r>
              <a:rPr lang="en-US" sz="1200" dirty="0">
                <a:solidFill>
                  <a:srgbClr val="3366FF"/>
                </a:solidFill>
              </a:rPr>
              <a:t> </a:t>
            </a:r>
            <a:r>
              <a:rPr lang="en-US" sz="1200" dirty="0"/>
              <a:t>and S. Keshav, Optimal Personal Comfort Management Using SPOT+, Proc. </a:t>
            </a:r>
            <a:r>
              <a:rPr lang="en-US" sz="1200" dirty="0" err="1"/>
              <a:t>BuildSys</a:t>
            </a:r>
            <a:r>
              <a:rPr lang="en-US" sz="1200" dirty="0"/>
              <a:t> Workshop, </a:t>
            </a:r>
            <a:r>
              <a:rPr lang="en-US" sz="1200" dirty="0" smtClean="0"/>
              <a:t>November 2013</a:t>
            </a:r>
            <a:r>
              <a:rPr lang="en-US" sz="1200" dirty="0"/>
              <a:t>.</a:t>
            </a:r>
          </a:p>
          <a:p>
            <a:r>
              <a:rPr lang="en-US" sz="1200" dirty="0" smtClean="0"/>
              <a:t>P</a:t>
            </a:r>
            <a:r>
              <a:rPr lang="en-US" sz="1200" dirty="0"/>
              <a:t>. X. </a:t>
            </a:r>
            <a:r>
              <a:rPr lang="en-US" sz="1200" dirty="0" err="1">
                <a:solidFill>
                  <a:srgbClr val="3366FF"/>
                </a:solidFill>
              </a:rPr>
              <a:t>Gao</a:t>
            </a:r>
            <a:r>
              <a:rPr lang="en-US" sz="1200" dirty="0">
                <a:solidFill>
                  <a:srgbClr val="3366FF"/>
                </a:solidFill>
              </a:rPr>
              <a:t> </a:t>
            </a:r>
            <a:r>
              <a:rPr lang="en-US" sz="1200" dirty="0"/>
              <a:t>and S. Keshav, SPOT: A Smart Personalized Ofﬁce Thermal Control System, Proc. ACM e-Energy 2013, May 2013.</a:t>
            </a:r>
          </a:p>
        </p:txBody>
      </p:sp>
    </p:spTree>
    <p:extLst>
      <p:ext uri="{BB962C8B-B14F-4D97-AF65-F5344CB8AC3E}">
        <p14:creationId xmlns:p14="http://schemas.microsoft.com/office/powerpoint/2010/main" val="37235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a044539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2286000"/>
            <a:ext cx="2362200" cy="39653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7200" y="2971800"/>
            <a:ext cx="1724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Our </a:t>
            </a:r>
            <a:r>
              <a:rPr lang="en-US" sz="2400" dirty="0" smtClean="0">
                <a:solidFill>
                  <a:srgbClr val="FF0000"/>
                </a:solidFill>
              </a:rPr>
              <a:t>insight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2362200"/>
            <a:ext cx="3124200" cy="1752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074212" y="2362200"/>
            <a:ext cx="811988" cy="762000"/>
          </a:xfrm>
          <a:prstGeom prst="roundRect">
            <a:avLst/>
          </a:prstGeom>
          <a:gradFill flip="none" rotWithShape="1">
            <a:gsLst>
              <a:gs pos="38000">
                <a:srgbClr val="CB300E"/>
              </a:gs>
              <a:gs pos="97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38200" y="2362200"/>
            <a:ext cx="1336432" cy="762000"/>
          </a:xfrm>
          <a:prstGeom prst="roundRect">
            <a:avLst/>
          </a:prstGeom>
          <a:gradFill flip="none" rotWithShape="1">
            <a:gsLst>
              <a:gs pos="38000">
                <a:srgbClr val="CB300E"/>
              </a:gs>
              <a:gs pos="65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232950" y="2362200"/>
            <a:ext cx="754380" cy="762000"/>
          </a:xfrm>
          <a:prstGeom prst="roundRect">
            <a:avLst/>
          </a:prstGeom>
          <a:gradFill flip="none" rotWithShape="1">
            <a:gsLst>
              <a:gs pos="15000">
                <a:schemeClr val="accent1">
                  <a:lumMod val="60000"/>
                  <a:lumOff val="4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38200" y="3352800"/>
            <a:ext cx="685800" cy="762000"/>
          </a:xfrm>
          <a:prstGeom prst="roundRect">
            <a:avLst/>
          </a:prstGeom>
          <a:gradFill flip="none" rotWithShape="1">
            <a:gsLst>
              <a:gs pos="38000">
                <a:srgbClr val="CB300E"/>
              </a:gs>
              <a:gs pos="97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576744" y="3352800"/>
            <a:ext cx="811988" cy="762000"/>
          </a:xfrm>
          <a:prstGeom prst="roundRect">
            <a:avLst/>
          </a:prstGeom>
          <a:gradFill flip="none" rotWithShape="1">
            <a:gsLst>
              <a:gs pos="38000">
                <a:srgbClr val="CB300E"/>
              </a:gs>
              <a:gs pos="97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3857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002" y="607968"/>
            <a:ext cx="2661265" cy="559333"/>
          </a:xfrm>
        </p:spPr>
        <p:txBody>
          <a:bodyPr>
            <a:normAutofit/>
          </a:bodyPr>
          <a:lstStyle/>
          <a:p>
            <a:pPr algn="ctr"/>
            <a:r>
              <a:rPr lang="en-CA" dirty="0" smtClean="0"/>
              <a:t>In a nutshell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229600" cy="3962400"/>
          </a:xfrm>
        </p:spPr>
        <p:txBody>
          <a:bodyPr/>
          <a:lstStyle/>
          <a:p>
            <a:pPr marL="228600" lvl="1">
              <a:spcBef>
                <a:spcPts val="1800"/>
              </a:spcBef>
              <a:buClr>
                <a:schemeClr val="accent1"/>
              </a:buClr>
            </a:pPr>
            <a:r>
              <a:rPr lang="en-CA" sz="2000" dirty="0" smtClean="0">
                <a:solidFill>
                  <a:srgbClr val="FF0000"/>
                </a:solidFill>
              </a:rPr>
              <a:t>Mathematical</a:t>
            </a:r>
            <a:r>
              <a:rPr lang="en-CA" sz="2000" dirty="0" smtClean="0"/>
              <a:t> </a:t>
            </a:r>
            <a:r>
              <a:rPr lang="en-CA" sz="2000" dirty="0"/>
              <a:t>comfort model</a:t>
            </a:r>
          </a:p>
          <a:p>
            <a:r>
              <a:rPr lang="en-CA" dirty="0" smtClean="0"/>
              <a:t>When </a:t>
            </a:r>
            <a:r>
              <a:rPr lang="en-CA" dirty="0" smtClean="0">
                <a:solidFill>
                  <a:srgbClr val="FF0000"/>
                </a:solidFill>
              </a:rPr>
              <a:t>occupied</a:t>
            </a:r>
            <a:r>
              <a:rPr lang="en-CA" dirty="0" smtClean="0"/>
              <a:t>, reduce comfort to the minimum acceptable level</a:t>
            </a:r>
          </a:p>
          <a:p>
            <a:r>
              <a:rPr lang="en-CA" dirty="0" smtClean="0"/>
              <a:t>When </a:t>
            </a:r>
            <a:r>
              <a:rPr lang="en-CA" dirty="0" smtClean="0">
                <a:solidFill>
                  <a:srgbClr val="FF0000"/>
                </a:solidFill>
              </a:rPr>
              <a:t>vacant</a:t>
            </a:r>
            <a:r>
              <a:rPr lang="en-CA" dirty="0" smtClean="0"/>
              <a:t>, turn  heating off</a:t>
            </a:r>
          </a:p>
          <a:p>
            <a:r>
              <a:rPr lang="en-CA" dirty="0">
                <a:solidFill>
                  <a:srgbClr val="FF0000"/>
                </a:solidFill>
              </a:rPr>
              <a:t>P</a:t>
            </a:r>
            <a:r>
              <a:rPr lang="en-CA" dirty="0" smtClean="0">
                <a:solidFill>
                  <a:srgbClr val="FF0000"/>
                </a:solidFill>
              </a:rPr>
              <a:t>re-heat </a:t>
            </a:r>
          </a:p>
          <a:p>
            <a:r>
              <a:rPr lang="en-CA" dirty="0">
                <a:solidFill>
                  <a:srgbClr val="FF0000"/>
                </a:solidFill>
              </a:rPr>
              <a:t>O</a:t>
            </a:r>
            <a:r>
              <a:rPr lang="en-CA" dirty="0" smtClean="0">
                <a:solidFill>
                  <a:srgbClr val="FF0000"/>
                </a:solidFill>
              </a:rPr>
              <a:t>ptimal </a:t>
            </a:r>
            <a:r>
              <a:rPr lang="en-CA" dirty="0" smtClean="0">
                <a:solidFill>
                  <a:schemeClr val="tx1"/>
                </a:solidFill>
              </a:rPr>
              <a:t>model-predictive</a:t>
            </a:r>
            <a:r>
              <a:rPr lang="en-CA" dirty="0" smtClean="0">
                <a:solidFill>
                  <a:srgbClr val="FF0000"/>
                </a:solidFill>
              </a:rPr>
              <a:t/>
            </a:r>
            <a:br>
              <a:rPr lang="en-CA" dirty="0" smtClean="0">
                <a:solidFill>
                  <a:srgbClr val="FF0000"/>
                </a:solidFill>
              </a:rPr>
            </a:br>
            <a:r>
              <a:rPr lang="en-CA" dirty="0" smtClean="0">
                <a:solidFill>
                  <a:srgbClr val="000000"/>
                </a:solidFill>
              </a:rPr>
              <a:t>control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1980096"/>
              </p:ext>
            </p:extLst>
          </p:nvPr>
        </p:nvGraphicFramePr>
        <p:xfrm>
          <a:off x="4430892" y="373487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8228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43712"/>
          </a:xfrm>
        </p:spPr>
        <p:txBody>
          <a:bodyPr>
            <a:normAutofit/>
          </a:bodyPr>
          <a:lstStyle/>
          <a:p>
            <a:r>
              <a:rPr lang="en-CA" sz="3200" dirty="0" smtClean="0"/>
              <a:t>Extreme sensing</a:t>
            </a:r>
            <a:endParaRPr lang="en-CA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2149" y="1981200"/>
            <a:ext cx="47244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70618" y="403860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Microsoft </a:t>
            </a:r>
            <a:r>
              <a:rPr lang="en-CA" dirty="0" err="1" smtClean="0">
                <a:solidFill>
                  <a:srgbClr val="FF0000"/>
                </a:solidFill>
              </a:rPr>
              <a:t>Kinect</a:t>
            </a:r>
            <a:endParaRPr lang="en-CA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27882" y="4038600"/>
            <a:ext cx="915318" cy="218976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43124" y="118693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5</a:t>
            </a:r>
            <a:r>
              <a:rPr lang="en-CA" dirty="0" smtClean="0">
                <a:latin typeface="Calibri"/>
              </a:rPr>
              <a:t>° </a:t>
            </a:r>
            <a:r>
              <a:rPr lang="en-CA" dirty="0" smtClean="0">
                <a:solidFill>
                  <a:srgbClr val="FF0000"/>
                </a:solidFill>
                <a:latin typeface="Calibri"/>
              </a:rPr>
              <a:t>infrared</a:t>
            </a:r>
            <a:r>
              <a:rPr lang="en-CA" dirty="0" smtClean="0">
                <a:latin typeface="Calibri"/>
              </a:rPr>
              <a:t> sensor</a:t>
            </a:r>
            <a:endParaRPr lang="en-CA" dirty="0" smtClean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3729174" y="1676400"/>
            <a:ext cx="385626" cy="685800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24600" y="115752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Servos</a:t>
            </a:r>
            <a:endParaRPr lang="en-CA" dirty="0" smtClean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484349" y="1371600"/>
            <a:ext cx="1840251" cy="1260396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4572000" y="1371600"/>
            <a:ext cx="1752600" cy="1828800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30071" y="3853934"/>
            <a:ext cx="226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90</a:t>
            </a:r>
            <a:r>
              <a:rPr lang="en-CA" dirty="0" smtClean="0">
                <a:latin typeface="Calibri"/>
              </a:rPr>
              <a:t>° </a:t>
            </a:r>
            <a:r>
              <a:rPr lang="en-CA" dirty="0" smtClean="0">
                <a:solidFill>
                  <a:srgbClr val="FF0000"/>
                </a:solidFill>
                <a:latin typeface="Calibri"/>
              </a:rPr>
              <a:t>infrared</a:t>
            </a:r>
            <a:r>
              <a:rPr lang="en-CA" dirty="0" smtClean="0">
                <a:latin typeface="Calibri"/>
              </a:rPr>
              <a:t> sensor</a:t>
            </a:r>
            <a:endParaRPr lang="en-CA" dirty="0" smtClean="0"/>
          </a:p>
        </p:txBody>
      </p:sp>
      <p:cxnSp>
        <p:nvCxnSpPr>
          <p:cNvPr id="20" name="Straight Arrow Connector 19"/>
          <p:cNvCxnSpPr>
            <a:stCxn id="19" idx="1"/>
          </p:cNvCxnSpPr>
          <p:nvPr/>
        </p:nvCxnSpPr>
        <p:spPr>
          <a:xfrm flipH="1" flipV="1">
            <a:off x="5257800" y="3527102"/>
            <a:ext cx="1772271" cy="511498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484349" y="5812651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err="1" smtClean="0">
                <a:solidFill>
                  <a:srgbClr val="FF0000"/>
                </a:solidFill>
              </a:rPr>
              <a:t>Weatherduck</a:t>
            </a:r>
            <a:r>
              <a:rPr lang="en-CA" dirty="0" smtClean="0">
                <a:solidFill>
                  <a:srgbClr val="FF0000"/>
                </a:solidFill>
              </a:rPr>
              <a:t> </a:t>
            </a:r>
            <a:r>
              <a:rPr lang="en-CA" dirty="0" smtClean="0">
                <a:latin typeface="Calibri"/>
              </a:rPr>
              <a:t>sensor</a:t>
            </a:r>
            <a:endParaRPr lang="en-CA" dirty="0" smtClean="0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4953000" y="5410200"/>
            <a:ext cx="304800" cy="457200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943100" y="5682734"/>
            <a:ext cx="186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solidFill>
                  <a:srgbClr val="FF0000"/>
                </a:solidFill>
              </a:rPr>
              <a:t>Microcontroller</a:t>
            </a:r>
            <a:endParaRPr lang="en-CA" dirty="0" smtClean="0"/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2514600" y="3752850"/>
            <a:ext cx="1066800" cy="1885950"/>
          </a:xfrm>
          <a:prstGeom prst="straightConnector1">
            <a:avLst/>
          </a:prstGeom>
          <a:ln w="4762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3776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  <p:bldP spid="19" grpId="0"/>
      <p:bldP spid="23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2. Inefficient</a:t>
            </a:r>
            <a:endParaRPr lang="en-US" sz="3200" dirty="0"/>
          </a:p>
        </p:txBody>
      </p:sp>
      <p:sp>
        <p:nvSpPr>
          <p:cNvPr id="264195" name="Rectangle 3"/>
          <p:cNvSpPr>
            <a:spLocks noGrp="1" noChangeArrowheads="1"/>
          </p:cNvSpPr>
          <p:nvPr>
            <p:ph idx="1"/>
          </p:nvPr>
        </p:nvSpPr>
        <p:spPr>
          <a:xfrm>
            <a:off x="2217588" y="4192364"/>
            <a:ext cx="6278357" cy="1249979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CA" sz="2400" dirty="0" smtClean="0">
                <a:solidFill>
                  <a:srgbClr val="ED0E19"/>
                </a:solidFill>
              </a:rPr>
              <a:t>5% </a:t>
            </a:r>
            <a:r>
              <a:rPr lang="en-CA" sz="2400" dirty="0" smtClean="0">
                <a:solidFill>
                  <a:srgbClr val="000000"/>
                </a:solidFill>
              </a:rPr>
              <a:t>better efficiency of US grid</a:t>
            </a:r>
            <a:r>
              <a:rPr lang="en-CA" sz="2400" dirty="0">
                <a:solidFill>
                  <a:srgbClr val="000000"/>
                </a:solidFill>
              </a:rPr>
              <a:t> </a:t>
            </a:r>
            <a:endParaRPr lang="en-CA" sz="2400" dirty="0" smtClean="0">
              <a:solidFill>
                <a:srgbClr val="000000"/>
              </a:solidFill>
            </a:endParaRPr>
          </a:p>
          <a:p>
            <a:pPr marL="0" indent="0" eaLnBrk="1" hangingPunct="1">
              <a:buNone/>
              <a:defRPr/>
            </a:pPr>
            <a:r>
              <a:rPr lang="en-CA" sz="2400" dirty="0" smtClean="0"/>
              <a:t>= zero </a:t>
            </a:r>
            <a:r>
              <a:rPr lang="en-CA" sz="2400" dirty="0" smtClean="0">
                <a:solidFill>
                  <a:schemeClr val="tx1"/>
                </a:solidFill>
              </a:rPr>
              <a:t>emission from </a:t>
            </a:r>
            <a:r>
              <a:rPr lang="en-CA" sz="2400" dirty="0" smtClean="0">
                <a:solidFill>
                  <a:srgbClr val="ED0E19"/>
                </a:solidFill>
              </a:rPr>
              <a:t>53 million</a:t>
            </a:r>
            <a:r>
              <a:rPr lang="en-CA" sz="2400" dirty="0" smtClean="0"/>
              <a:t> cars</a:t>
            </a:r>
          </a:p>
        </p:txBody>
      </p:sp>
      <p:sp>
        <p:nvSpPr>
          <p:cNvPr id="94211" name="TextBox 2"/>
          <p:cNvSpPr txBox="1">
            <a:spLocks noChangeArrowheads="1"/>
          </p:cNvSpPr>
          <p:nvPr/>
        </p:nvSpPr>
        <p:spPr bwMode="auto">
          <a:xfrm>
            <a:off x="6697663" y="6429375"/>
            <a:ext cx="209073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defTabSz="320675" eaLnBrk="0" hangingPunct="0">
              <a:defRPr sz="4000">
                <a:solidFill>
                  <a:srgbClr val="727272"/>
                </a:solidFill>
                <a:latin typeface="Futura" charset="0"/>
                <a:ea typeface="ヒラギノ角ゴ ProN W3" charset="0"/>
                <a:cs typeface="ヒラギノ角ゴ ProN W3" charset="0"/>
                <a:sym typeface="Futura" charset="0"/>
              </a:defRPr>
            </a:lvl1pPr>
            <a:lvl2pPr marL="742950" indent="-285750" defTabSz="320675" eaLnBrk="0" hangingPunct="0">
              <a:defRPr sz="4000">
                <a:solidFill>
                  <a:srgbClr val="727272"/>
                </a:solidFill>
                <a:latin typeface="Futura" charset="0"/>
                <a:ea typeface="ヒラギノ角ゴ ProN W3" charset="0"/>
                <a:cs typeface="ヒラギノ角ゴ ProN W3" charset="0"/>
                <a:sym typeface="Futura" charset="0"/>
              </a:defRPr>
            </a:lvl2pPr>
            <a:lvl3pPr marL="1143000" indent="-228600" defTabSz="320675" eaLnBrk="0" hangingPunct="0">
              <a:defRPr sz="4000">
                <a:solidFill>
                  <a:srgbClr val="727272"/>
                </a:solidFill>
                <a:latin typeface="Futura" charset="0"/>
                <a:ea typeface="ヒラギノ角ゴ ProN W3" charset="0"/>
                <a:cs typeface="ヒラギノ角ゴ ProN W3" charset="0"/>
                <a:sym typeface="Futura" charset="0"/>
              </a:defRPr>
            </a:lvl3pPr>
            <a:lvl4pPr marL="1600200" indent="-228600" defTabSz="320675" eaLnBrk="0" hangingPunct="0">
              <a:defRPr sz="4000">
                <a:solidFill>
                  <a:srgbClr val="727272"/>
                </a:solidFill>
                <a:latin typeface="Futura" charset="0"/>
                <a:ea typeface="ヒラギノ角ゴ ProN W3" charset="0"/>
                <a:cs typeface="ヒラギノ角ゴ ProN W3" charset="0"/>
                <a:sym typeface="Futura" charset="0"/>
              </a:defRPr>
            </a:lvl4pPr>
            <a:lvl5pPr marL="2057400" indent="-228600" defTabSz="320675" eaLnBrk="0" hangingPunct="0">
              <a:defRPr sz="4000">
                <a:solidFill>
                  <a:srgbClr val="727272"/>
                </a:solidFill>
                <a:latin typeface="Futura" charset="0"/>
                <a:ea typeface="ヒラギノ角ゴ ProN W3" charset="0"/>
                <a:cs typeface="ヒラギノ角ゴ ProN W3" charset="0"/>
                <a:sym typeface="Futura" charset="0"/>
              </a:defRPr>
            </a:lvl5pPr>
            <a:lvl6pPr marL="2514600" indent="-228600" algn="ctr" defTabSz="320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charset="0"/>
                <a:ea typeface="ヒラギノ角ゴ ProN W3" charset="0"/>
                <a:cs typeface="ヒラギノ角ゴ ProN W3" charset="0"/>
                <a:sym typeface="Futura" charset="0"/>
              </a:defRPr>
            </a:lvl6pPr>
            <a:lvl7pPr marL="2971800" indent="-228600" algn="ctr" defTabSz="320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charset="0"/>
                <a:ea typeface="ヒラギノ角ゴ ProN W3" charset="0"/>
                <a:cs typeface="ヒラギノ角ゴ ProN W3" charset="0"/>
                <a:sym typeface="Futura" charset="0"/>
              </a:defRPr>
            </a:lvl7pPr>
            <a:lvl8pPr marL="3429000" indent="-228600" algn="ctr" defTabSz="320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charset="0"/>
                <a:ea typeface="ヒラギノ角ゴ ProN W3" charset="0"/>
                <a:cs typeface="ヒラギノ角ゴ ProN W3" charset="0"/>
                <a:sym typeface="Futura" charset="0"/>
              </a:defRPr>
            </a:lvl8pPr>
            <a:lvl9pPr marL="3886200" indent="-228600" algn="ctr" defTabSz="320675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727272"/>
                </a:solidFill>
                <a:latin typeface="Futura" charset="0"/>
                <a:ea typeface="ヒラギノ角ゴ ProN W3" charset="0"/>
                <a:cs typeface="ヒラギノ角ゴ ProN W3" charset="0"/>
                <a:sym typeface="Futura" charset="0"/>
              </a:defRPr>
            </a:lvl9pPr>
          </a:lstStyle>
          <a:p>
            <a:pPr algn="l" eaLnBrk="1" hangingPunct="1"/>
            <a:r>
              <a:rPr lang="en-US" sz="1300">
                <a:solidFill>
                  <a:srgbClr val="000000"/>
                </a:solidFill>
                <a:latin typeface="Arial" charset="0"/>
                <a:ea typeface="ヒラギノ角ゴ Pro W3" charset="0"/>
                <a:cs typeface="ヒラギノ角ゴ Pro W3" charset="0"/>
              </a:rPr>
              <a:t>http://www.oe.energy.gov/</a:t>
            </a: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5127360"/>
              </p:ext>
            </p:extLst>
          </p:nvPr>
        </p:nvGraphicFramePr>
        <p:xfrm>
          <a:off x="3124755" y="1732699"/>
          <a:ext cx="2505956" cy="2013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766461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Comparision</a:t>
            </a:r>
            <a:r>
              <a:rPr lang="en-US" dirty="0" smtClean="0"/>
              <a:t> of schemes</a:t>
            </a:r>
            <a:endParaRPr lang="en-US" dirty="0"/>
          </a:p>
        </p:txBody>
      </p:sp>
      <p:pic>
        <p:nvPicPr>
          <p:cNvPr id="3" name="Picture 2" descr="avg_abs_ppv.pdf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10"/>
          <a:stretch/>
        </p:blipFill>
        <p:spPr>
          <a:xfrm>
            <a:off x="762000" y="1981201"/>
            <a:ext cx="6397982" cy="4184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0403" y="6261572"/>
            <a:ext cx="1380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Discomfort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587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543" y="3074849"/>
            <a:ext cx="7890356" cy="886968"/>
          </a:xfrm>
        </p:spPr>
        <p:txBody>
          <a:bodyPr/>
          <a:lstStyle/>
          <a:p>
            <a:r>
              <a:rPr lang="en-US" dirty="0" smtClean="0"/>
              <a:t>Reflections on the research area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1549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747558" y="284174"/>
            <a:ext cx="3888610" cy="1143000"/>
          </a:xfrm>
        </p:spPr>
        <p:txBody>
          <a:bodyPr/>
          <a:lstStyle/>
          <a:p>
            <a:r>
              <a:rPr lang="en-US" dirty="0" smtClean="0"/>
              <a:t>Energy research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Pros</a:t>
            </a:r>
            <a:endParaRPr lang="en-US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030897" y="2689411"/>
            <a:ext cx="3566160" cy="3436751"/>
          </a:xfrm>
        </p:spPr>
        <p:txBody>
          <a:bodyPr/>
          <a:lstStyle/>
          <a:p>
            <a:r>
              <a:rPr lang="en-US" dirty="0" smtClean="0"/>
              <a:t>Rapidly growing area</a:t>
            </a:r>
          </a:p>
          <a:p>
            <a:r>
              <a:rPr lang="en-US" dirty="0" smtClean="0"/>
              <a:t>Many open problems</a:t>
            </a:r>
          </a:p>
          <a:p>
            <a:r>
              <a:rPr lang="en-US" dirty="0" smtClean="0"/>
              <a:t>Industry interest and support</a:t>
            </a:r>
          </a:p>
          <a:p>
            <a:r>
              <a:rPr lang="en-US" dirty="0" smtClean="0"/>
              <a:t>Motivated students</a:t>
            </a:r>
          </a:p>
          <a:p>
            <a:r>
              <a:rPr lang="en-US" dirty="0" smtClean="0"/>
              <a:t>Potential for impact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Cons</a:t>
            </a:r>
            <a:endParaRPr lang="en-US" sz="2000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4853088" y="2689411"/>
            <a:ext cx="3566160" cy="3436751"/>
          </a:xfrm>
        </p:spPr>
        <p:txBody>
          <a:bodyPr/>
          <a:lstStyle/>
          <a:p>
            <a:r>
              <a:rPr lang="en-US" dirty="0" smtClean="0"/>
              <a:t>Requires learning new concepts and ideas</a:t>
            </a:r>
          </a:p>
          <a:p>
            <a:r>
              <a:rPr lang="en-US" dirty="0" smtClean="0"/>
              <a:t>Entrenched interests</a:t>
            </a:r>
          </a:p>
          <a:p>
            <a:r>
              <a:rPr lang="en-US" dirty="0" smtClean="0"/>
              <a:t>Difficult to obtain data</a:t>
            </a:r>
          </a:p>
          <a:p>
            <a:r>
              <a:rPr lang="en-US" dirty="0" smtClean="0"/>
              <a:t>Field trials nearly impossible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787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Many open research problems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199" y="1471145"/>
            <a:ext cx="7079961" cy="504558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Renewables integration</a:t>
            </a:r>
          </a:p>
          <a:p>
            <a:r>
              <a:rPr lang="en-US" dirty="0" smtClean="0"/>
              <a:t>Multi-level control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Non-cash incentive design for consumers</a:t>
            </a:r>
          </a:p>
          <a:p>
            <a:r>
              <a:rPr lang="en-US" dirty="0" smtClean="0"/>
              <a:t>Energy efficiency policies for utilities</a:t>
            </a:r>
          </a:p>
          <a:p>
            <a:r>
              <a:rPr lang="en-US" dirty="0" smtClean="0"/>
              <a:t>Storage size minimization in energy systems</a:t>
            </a:r>
          </a:p>
          <a:p>
            <a:r>
              <a:rPr lang="en-US" dirty="0" smtClean="0"/>
              <a:t>Incentives for EV adoption</a:t>
            </a:r>
          </a:p>
          <a:p>
            <a:r>
              <a:rPr lang="en-US" dirty="0" smtClean="0"/>
              <a:t>Data mining of energy data sets</a:t>
            </a:r>
          </a:p>
          <a:p>
            <a:r>
              <a:rPr lang="en-US" dirty="0" smtClean="0"/>
              <a:t>Peak load reduction</a:t>
            </a:r>
          </a:p>
          <a:p>
            <a:r>
              <a:rPr lang="en-US" dirty="0" smtClean="0"/>
              <a:t>HCI for energy applications</a:t>
            </a:r>
          </a:p>
          <a:p>
            <a:r>
              <a:rPr lang="en-US" dirty="0" smtClean="0"/>
              <a:t>Data center energy minimization</a:t>
            </a:r>
          </a:p>
          <a:p>
            <a:r>
              <a:rPr lang="en-US" dirty="0" smtClean="0"/>
              <a:t>Microgrid/</a:t>
            </a:r>
            <a:r>
              <a:rPr lang="en-US" dirty="0" err="1" smtClean="0"/>
              <a:t>nanogrid</a:t>
            </a:r>
            <a:r>
              <a:rPr lang="en-US" dirty="0" smtClean="0"/>
              <a:t> design</a:t>
            </a:r>
          </a:p>
          <a:p>
            <a:r>
              <a:rPr lang="en-US" dirty="0" smtClean="0"/>
              <a:t>Building energy use monitoring and reduction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417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2501" y="401385"/>
            <a:ext cx="4934327" cy="778808"/>
          </a:xfrm>
        </p:spPr>
        <p:txBody>
          <a:bodyPr/>
          <a:lstStyle/>
          <a:p>
            <a:r>
              <a:rPr lang="en-US" dirty="0" smtClean="0"/>
              <a:t>Many publication venues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60360" y="1826481"/>
            <a:ext cx="3566160" cy="639762"/>
          </a:xfrm>
        </p:spPr>
        <p:txBody>
          <a:bodyPr>
            <a:noAutofit/>
          </a:bodyPr>
          <a:lstStyle/>
          <a:p>
            <a:r>
              <a:rPr lang="en-US" sz="2000" dirty="0" smtClean="0"/>
              <a:t>Conferences/workshops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960360" y="2689411"/>
            <a:ext cx="3566160" cy="3436751"/>
          </a:xfrm>
        </p:spPr>
        <p:txBody>
          <a:bodyPr>
            <a:noAutofit/>
          </a:bodyPr>
          <a:lstStyle/>
          <a:p>
            <a:r>
              <a:rPr lang="en-US" dirty="0" smtClean="0"/>
              <a:t>ACM </a:t>
            </a:r>
            <a:r>
              <a:rPr lang="en-US" dirty="0" err="1" smtClean="0"/>
              <a:t>eEnergy</a:t>
            </a:r>
            <a:endParaRPr lang="en-US" dirty="0"/>
          </a:p>
          <a:p>
            <a:r>
              <a:rPr lang="en-US" dirty="0" smtClean="0"/>
              <a:t>IEEE </a:t>
            </a:r>
            <a:r>
              <a:rPr lang="en-US" dirty="0" err="1" smtClean="0"/>
              <a:t>SmartGridComm</a:t>
            </a:r>
            <a:endParaRPr lang="en-US" dirty="0"/>
          </a:p>
          <a:p>
            <a:r>
              <a:rPr lang="en-US" dirty="0" smtClean="0"/>
              <a:t>ACM </a:t>
            </a:r>
            <a:r>
              <a:rPr lang="en-US" dirty="0" err="1" smtClean="0"/>
              <a:t>Buildsys</a:t>
            </a:r>
            <a:endParaRPr lang="en-US" dirty="0"/>
          </a:p>
          <a:p>
            <a:r>
              <a:rPr lang="en-US" dirty="0" smtClean="0"/>
              <a:t>ACM </a:t>
            </a:r>
            <a:r>
              <a:rPr lang="en-US" dirty="0" err="1" smtClean="0"/>
              <a:t>GreenMetrics</a:t>
            </a:r>
            <a:endParaRPr lang="en-US" dirty="0" smtClean="0"/>
          </a:p>
          <a:p>
            <a:r>
              <a:rPr lang="en-US" dirty="0" smtClean="0"/>
              <a:t>IEEE CCSES</a:t>
            </a:r>
            <a:endParaRPr lang="en-US" dirty="0"/>
          </a:p>
          <a:p>
            <a:r>
              <a:rPr lang="en-US" dirty="0"/>
              <a:t>ACM Sustainability</a:t>
            </a:r>
          </a:p>
          <a:p>
            <a:r>
              <a:rPr lang="en-US" dirty="0" smtClean="0"/>
              <a:t>AAAI AAMAS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2552" y="1826481"/>
            <a:ext cx="1363366" cy="639762"/>
          </a:xfrm>
        </p:spPr>
        <p:txBody>
          <a:bodyPr>
            <a:noAutofit/>
          </a:bodyPr>
          <a:lstStyle/>
          <a:p>
            <a:r>
              <a:rPr lang="en-US" sz="1800" dirty="0" smtClean="0"/>
              <a:t>Journals</a:t>
            </a:r>
            <a:endParaRPr lang="en-US" sz="18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82551" y="2689411"/>
            <a:ext cx="3566160" cy="3436751"/>
          </a:xfrm>
        </p:spPr>
        <p:txBody>
          <a:bodyPr/>
          <a:lstStyle/>
          <a:p>
            <a:r>
              <a:rPr lang="en-US" dirty="0" smtClean="0"/>
              <a:t>IEEE </a:t>
            </a:r>
            <a:r>
              <a:rPr lang="en-US" dirty="0"/>
              <a:t>Trans. Smart Grid</a:t>
            </a:r>
          </a:p>
          <a:p>
            <a:r>
              <a:rPr lang="en-US" dirty="0"/>
              <a:t>IEEE PES magazine</a:t>
            </a:r>
          </a:p>
          <a:p>
            <a:r>
              <a:rPr lang="en-US" dirty="0"/>
              <a:t>Energy and </a:t>
            </a:r>
            <a:r>
              <a:rPr lang="en-US" dirty="0" smtClean="0"/>
              <a:t>Buildings</a:t>
            </a:r>
            <a:endParaRPr lang="en-US" dirty="0"/>
          </a:p>
          <a:p>
            <a:r>
              <a:rPr lang="en-US" dirty="0"/>
              <a:t>J. Solar Power</a:t>
            </a:r>
          </a:p>
          <a:p>
            <a:r>
              <a:rPr lang="en-US" dirty="0" smtClean="0"/>
              <a:t>J. Power Sources</a:t>
            </a:r>
          </a:p>
          <a:p>
            <a:r>
              <a:rPr lang="en-US" dirty="0" smtClean="0"/>
              <a:t>Transportation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09184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ACM e-Energy 2014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17838" y="1432934"/>
            <a:ext cx="7156587" cy="4693229"/>
          </a:xfrm>
        </p:spPr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remier conference at the intersection of Internet technologies and energy systems</a:t>
            </a:r>
          </a:p>
          <a:p>
            <a:r>
              <a:rPr lang="en-US" dirty="0" smtClean="0"/>
              <a:t>Sponsored by ACM SIGCOMM</a:t>
            </a:r>
          </a:p>
          <a:p>
            <a:r>
              <a:rPr lang="en-US" dirty="0" smtClean="0"/>
              <a:t>June 11-13, 2014 in Cambridge, UK</a:t>
            </a:r>
          </a:p>
          <a:p>
            <a:r>
              <a:rPr lang="en-US" dirty="0" smtClean="0"/>
              <a:t>Early registration deadline is Wednesday!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558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041" y="996978"/>
            <a:ext cx="6508377" cy="559333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568" y="2072243"/>
            <a:ext cx="5695539" cy="4693229"/>
          </a:xfrm>
        </p:spPr>
        <p:txBody>
          <a:bodyPr/>
          <a:lstStyle/>
          <a:p>
            <a:r>
              <a:rPr lang="en-US" dirty="0" smtClean="0"/>
              <a:t>The grid has some real problems</a:t>
            </a:r>
          </a:p>
          <a:p>
            <a:r>
              <a:rPr lang="en-US" dirty="0" smtClean="0"/>
              <a:t>Smart grid offers solutions, but it is still early days</a:t>
            </a:r>
          </a:p>
          <a:p>
            <a:r>
              <a:rPr lang="en-US" dirty="0" smtClean="0"/>
              <a:t>Three areas to watch out for</a:t>
            </a:r>
          </a:p>
          <a:p>
            <a:pPr lvl="1"/>
            <a:r>
              <a:rPr lang="en-US" dirty="0" smtClean="0"/>
              <a:t>Solar</a:t>
            </a:r>
          </a:p>
          <a:p>
            <a:pPr lvl="1"/>
            <a:r>
              <a:rPr lang="en-US" dirty="0" smtClean="0"/>
              <a:t>Storage</a:t>
            </a:r>
          </a:p>
          <a:p>
            <a:pPr lvl="1"/>
            <a:r>
              <a:rPr lang="en-US" dirty="0" smtClean="0"/>
              <a:t>Sensing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6579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198" y="3295319"/>
            <a:ext cx="6508377" cy="559333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48055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ISS4E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663" y="3109059"/>
            <a:ext cx="901700" cy="127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7867" y="3091501"/>
            <a:ext cx="863600" cy="127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91" y="3064160"/>
            <a:ext cx="901700" cy="127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4000" y="3064160"/>
            <a:ext cx="763940" cy="11459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343" y="1115568"/>
            <a:ext cx="850900" cy="127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7207" y="3046602"/>
            <a:ext cx="1092200" cy="127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8781" y="3064160"/>
            <a:ext cx="926672" cy="12973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63848" y="2385062"/>
            <a:ext cx="1543173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dirty="0" smtClean="0"/>
              <a:t>Co-Director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81891" y="4368434"/>
            <a:ext cx="3246349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 smtClean="0"/>
              <a:t>Affiliated</a:t>
            </a:r>
            <a:r>
              <a:rPr lang="en-US" dirty="0"/>
              <a:t> </a:t>
            </a:r>
            <a:r>
              <a:rPr lang="en-US" dirty="0" smtClean="0"/>
              <a:t>faculty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617940" y="5381750"/>
            <a:ext cx="2665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http://iss4e.ca</a:t>
            </a:r>
          </a:p>
        </p:txBody>
      </p:sp>
    </p:spTree>
    <p:extLst>
      <p:ext uri="{BB962C8B-B14F-4D97-AF65-F5344CB8AC3E}">
        <p14:creationId xmlns:p14="http://schemas.microsoft.com/office/powerpoint/2010/main" val="16651758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12494" y="814720"/>
            <a:ext cx="3631506" cy="662519"/>
          </a:xfrm>
        </p:spPr>
        <p:txBody>
          <a:bodyPr/>
          <a:lstStyle/>
          <a:p>
            <a:r>
              <a:rPr lang="en-US" sz="3200" dirty="0" smtClean="0"/>
              <a:t>ISS4E students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9423" y="4603417"/>
            <a:ext cx="5869985" cy="1944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0110" y="2559659"/>
            <a:ext cx="5723055" cy="17659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981" y="128975"/>
            <a:ext cx="5198921" cy="214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94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4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338" y="1982788"/>
            <a:ext cx="2260600" cy="28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18DD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ADADA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7095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5638" y="107950"/>
            <a:ext cx="4678362" cy="312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18DD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ADADAD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17098" name="Line 10"/>
          <p:cNvSpPr>
            <a:spLocks noChangeShapeType="1"/>
          </p:cNvSpPr>
          <p:nvPr/>
        </p:nvSpPr>
        <p:spPr bwMode="auto">
          <a:xfrm flipV="1">
            <a:off x="2571750" y="1822450"/>
            <a:ext cx="1822450" cy="1606550"/>
          </a:xfrm>
          <a:prstGeom prst="line">
            <a:avLst/>
          </a:prstGeom>
          <a:noFill/>
          <a:ln w="60325">
            <a:solidFill>
              <a:srgbClr val="D8304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17103" name="Line 15"/>
          <p:cNvSpPr>
            <a:spLocks noChangeShapeType="1"/>
          </p:cNvSpPr>
          <p:nvPr/>
        </p:nvSpPr>
        <p:spPr bwMode="auto">
          <a:xfrm>
            <a:off x="2571750" y="3643313"/>
            <a:ext cx="1822450" cy="1660525"/>
          </a:xfrm>
          <a:prstGeom prst="line">
            <a:avLst/>
          </a:prstGeom>
          <a:noFill/>
          <a:ln w="60325">
            <a:solidFill>
              <a:srgbClr val="D8304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78853" name="Picture 19" descr="320px-NCPC_Power_Plant_Yellowknife_Northwest_Territories_Canada_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6588" y="3408363"/>
            <a:ext cx="4697412" cy="312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3</a:t>
            </a:r>
            <a:r>
              <a:rPr lang="en-US" sz="3600" dirty="0" smtClean="0"/>
              <a:t>. Aging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9492" y="5522614"/>
            <a:ext cx="2888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Post-war infrastructure is reaching </a:t>
            </a:r>
            <a:r>
              <a:rPr lang="en-US" dirty="0" smtClean="0">
                <a:solidFill>
                  <a:srgbClr val="FF0000"/>
                </a:solidFill>
              </a:rPr>
              <a:t>EOL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8569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next project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2365" y="2798463"/>
            <a:ext cx="1855398" cy="2519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7772" y="2198890"/>
            <a:ext cx="1855398" cy="25192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5579" y="1538860"/>
            <a:ext cx="1855398" cy="25192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0977" y="939287"/>
            <a:ext cx="1855398" cy="251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9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/>
          </p:cNvSpPr>
          <p:nvPr>
            <p:ph type="title"/>
          </p:nvPr>
        </p:nvSpPr>
        <p:spPr>
          <a:xfrm>
            <a:off x="564660" y="342900"/>
            <a:ext cx="7391401" cy="1143000"/>
          </a:xfrm>
          <a:extLst>
            <a:ext uri="{909E8E84-426E-40dd-AFC4-6F175D3DCCD1}">
              <a14:hiddenFill xmlns:a14="http://schemas.microsoft.com/office/drawing/2010/main">
                <a:solidFill>
                  <a:srgbClr val="418DD9">
                    <a:alpha val="6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ADADAD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/>
              <a:t>4. Uneven</a:t>
            </a:r>
          </a:p>
        </p:txBody>
      </p:sp>
      <p:sp>
        <p:nvSpPr>
          <p:cNvPr id="158723" name="Rectangle 3"/>
          <p:cNvSpPr>
            <a:spLocks noGrp="1"/>
          </p:cNvSpPr>
          <p:nvPr>
            <p:ph sz="half" idx="1"/>
          </p:nvPr>
        </p:nvSpPr>
        <p:spPr>
          <a:xfrm>
            <a:off x="612848" y="3107475"/>
            <a:ext cx="3832225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418DD9">
                    <a:alpha val="6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ADADAD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2400" b="1" dirty="0" smtClean="0"/>
              <a:t>                </a:t>
            </a:r>
            <a:r>
              <a:rPr lang="en-US" sz="2400" b="1" dirty="0" err="1" smtClean="0"/>
              <a:t>TWh</a:t>
            </a:r>
            <a:r>
              <a:rPr lang="en-US" sz="2400" b="1" dirty="0" smtClean="0"/>
              <a:t> generated</a:t>
            </a:r>
          </a:p>
          <a:p>
            <a:pPr>
              <a:defRPr/>
            </a:pPr>
            <a:r>
              <a:rPr lang="en-US" sz="2400" dirty="0"/>
              <a:t>China      </a:t>
            </a:r>
            <a:r>
              <a:rPr lang="en-US" sz="2400" dirty="0" smtClean="0"/>
              <a:t>	4,938</a:t>
            </a:r>
            <a:endParaRPr lang="en-US" sz="2400" dirty="0"/>
          </a:p>
          <a:p>
            <a:pPr eaLnBrk="1" hangingPunct="1">
              <a:defRPr/>
            </a:pPr>
            <a:r>
              <a:rPr lang="en-US" sz="2400" dirty="0" smtClean="0"/>
              <a:t>US            	4,256</a:t>
            </a:r>
          </a:p>
        </p:txBody>
      </p:sp>
      <p:sp>
        <p:nvSpPr>
          <p:cNvPr id="158725" name="Rectangle 5"/>
          <p:cNvSpPr>
            <a:spLocks noGrp="1"/>
          </p:cNvSpPr>
          <p:nvPr>
            <p:ph sz="half" idx="2"/>
          </p:nvPr>
        </p:nvSpPr>
        <p:spPr>
          <a:xfrm>
            <a:off x="4560961" y="3109063"/>
            <a:ext cx="4152900" cy="4125912"/>
          </a:xfrm>
          <a:extLst>
            <a:ext uri="{909E8E84-426E-40dd-AFC4-6F175D3DCCD1}">
              <a14:hiddenFill xmlns:a14="http://schemas.microsoft.com/office/drawing/2010/main">
                <a:solidFill>
                  <a:srgbClr val="418DD9">
                    <a:alpha val="6980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ADADAD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marL="0" indent="0" eaLnBrk="1" hangingPunct="1">
              <a:buNone/>
              <a:defRPr/>
            </a:pPr>
            <a:r>
              <a:rPr lang="en-US" sz="2400" b="1" dirty="0" smtClean="0"/>
              <a:t>Daily </a:t>
            </a:r>
            <a:r>
              <a:rPr lang="en-US" sz="2400" b="1" dirty="0"/>
              <a:t>W</a:t>
            </a:r>
            <a:r>
              <a:rPr lang="en-US" sz="2400" b="1" dirty="0" smtClean="0"/>
              <a:t>/capita (2012 est.)</a:t>
            </a:r>
          </a:p>
          <a:p>
            <a:pPr marL="0" indent="0" eaLnBrk="1" hangingPunct="1">
              <a:buNone/>
              <a:defRPr/>
            </a:pPr>
            <a:r>
              <a:rPr lang="en-US" sz="2400" dirty="0" smtClean="0"/>
              <a:t>	  </a:t>
            </a:r>
            <a:r>
              <a:rPr lang="en-US" sz="2400" dirty="0" smtClean="0">
                <a:solidFill>
                  <a:srgbClr val="FF0000"/>
                </a:solidFill>
              </a:rPr>
              <a:t>395</a:t>
            </a:r>
          </a:p>
          <a:p>
            <a:pPr marL="0" indent="0" eaLnBrk="1" hangingPunct="1">
              <a:buNone/>
              <a:defRPr/>
            </a:pPr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FF0000"/>
                </a:solidFill>
              </a:rPr>
              <a:t>1402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04275" y="6470596"/>
            <a:ext cx="10095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Wikipedia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98002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02332" y="589616"/>
            <a:ext cx="7217324" cy="9608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/>
              <a:t>5</a:t>
            </a:r>
            <a:r>
              <a:rPr lang="en-US" sz="3200" dirty="0" smtClean="0"/>
              <a:t>. Poorly measured</a:t>
            </a:r>
            <a:endParaRPr lang="en-US" sz="3200" dirty="0"/>
          </a:p>
        </p:txBody>
      </p:sp>
      <p:pic>
        <p:nvPicPr>
          <p:cNvPr id="6" name="Picture 11" descr="inside_pic_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1969" y="2418308"/>
            <a:ext cx="3747876" cy="340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113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6</a:t>
            </a:r>
            <a:r>
              <a:rPr lang="en-US" sz="3200" dirty="0" smtClean="0"/>
              <a:t>. Poorly controlled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973" y="1489828"/>
            <a:ext cx="7359602" cy="106212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Electrons </a:t>
            </a:r>
            <a:r>
              <a:rPr lang="en-US" dirty="0">
                <a:solidFill>
                  <a:schemeClr val="tx1"/>
                </a:solidFill>
              </a:rPr>
              <a:t>are not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addressible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 descr="WoodsonArtMuseum_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9066" y="2219138"/>
            <a:ext cx="6092300" cy="406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33965"/>
      </p:ext>
    </p:extLst>
  </p:cSld>
  <p:clrMapOvr>
    <a:masterClrMapping/>
  </p:clrMapOvr>
</p:sld>
</file>

<file path=ppt/theme/theme1.xml><?xml version="1.0" encoding="utf-8"?>
<a:theme xmlns:a="http://schemas.openxmlformats.org/drawingml/2006/main" name="Plaza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laza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5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0000"/>
                <a:satMod val="120000"/>
              </a:schemeClr>
            </a:gs>
            <a:gs pos="35000">
              <a:schemeClr val="phClr">
                <a:shade val="100000"/>
                <a:satMod val="150000"/>
              </a:schemeClr>
            </a:gs>
            <a:gs pos="70000">
              <a:schemeClr val="phClr">
                <a:tint val="100000"/>
                <a:shade val="100000"/>
                <a:satMod val="200000"/>
                <a:greenMod val="100000"/>
              </a:schemeClr>
            </a:gs>
            <a:gs pos="100000">
              <a:schemeClr val="phClr">
                <a:tint val="100000"/>
                <a:shade val="100000"/>
                <a:satMod val="250000"/>
                <a:greenMod val="100000"/>
              </a:schemeClr>
            </a:gs>
          </a:gsLst>
          <a:lin ang="162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190500" dist="63500" dir="5400000">
              <a:srgbClr val="FFFFFF">
                <a:alpha val="65000"/>
              </a:srgbClr>
            </a:innerShdw>
          </a:effectLst>
          <a:scene3d>
            <a:camera prst="orthographicFront">
              <a:rot lat="0" lon="0" rev="0"/>
            </a:camera>
            <a:lightRig rig="twoPt" dir="r">
              <a:rot lat="0" lon="0" rev="6000000"/>
            </a:lightRig>
          </a:scene3d>
          <a:sp3d prstMaterial="matte">
            <a:bevelT w="0" h="0" prst="relaxedInset"/>
          </a:sp3d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88900" dist="38100" dir="6600000" sx="101000" sy="101000" rotWithShape="0">
              <a:srgbClr val="000000">
                <a:alpha val="50000"/>
              </a:srgbClr>
            </a:outerShdw>
          </a:effectLst>
          <a:scene3d>
            <a:camera prst="perspectiveFront" fov="3000000"/>
            <a:lightRig rig="morning" dir="tl">
              <a:rot lat="0" lon="0" rev="1800000"/>
            </a:lightRig>
          </a:scene3d>
          <a:sp3d contourW="38100" prstMaterial="softEdge">
            <a:bevelT w="25400" h="38100"/>
            <a:contourClr>
              <a:schemeClr val="phClr">
                <a:tint val="6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Blank Presentation">
    <a:majorFont>
      <a:latin typeface="Arial"/>
      <a:ea typeface="Osaka"/>
      <a:cs typeface="Osaka"/>
    </a:majorFont>
    <a:minorFont>
      <a:latin typeface="Arial"/>
      <a:ea typeface="Osaka"/>
      <a:cs typeface="Osak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Plaza.thmx</Template>
  <TotalTime>6270</TotalTime>
  <Words>1031</Words>
  <Application>Microsoft Macintosh PowerPoint</Application>
  <PresentationFormat>On-screen Show (4:3)</PresentationFormat>
  <Paragraphs>242</Paragraphs>
  <Slides>60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Plaza</vt:lpstr>
      <vt:lpstr>Smart Grid: Status and Challenges</vt:lpstr>
      <vt:lpstr>Outline</vt:lpstr>
      <vt:lpstr>The grid has some real problems</vt:lpstr>
      <vt:lpstr>PowerPoint Presentation</vt:lpstr>
      <vt:lpstr>2. Inefficient</vt:lpstr>
      <vt:lpstr>3. Aging</vt:lpstr>
      <vt:lpstr>4. Uneven</vt:lpstr>
      <vt:lpstr>PowerPoint Presentation</vt:lpstr>
      <vt:lpstr>6. Poorly controlled</vt:lpstr>
      <vt:lpstr>7. Huge carbon footprint</vt:lpstr>
      <vt:lpstr>Smart grid vision</vt:lpstr>
      <vt:lpstr>Current grid</vt:lpstr>
      <vt:lpstr>PowerPoint Presentation</vt:lpstr>
      <vt:lpstr>Intrinsic challenges</vt:lpstr>
      <vt:lpstr>1. Matching demand and supply</vt:lpstr>
      <vt:lpstr>2. Controlling distributed generators</vt:lpstr>
      <vt:lpstr>3. Control over many time scales</vt:lpstr>
      <vt:lpstr>4. Complex control architecture</vt:lpstr>
      <vt:lpstr>5. Consumers lack incentives</vt:lpstr>
      <vt:lpstr>6. Utilities also lack incentives!</vt:lpstr>
      <vt:lpstr>7. Huge legacy infrastructure</vt:lpstr>
      <vt:lpstr>8. Storage is complex and expensive</vt:lpstr>
      <vt:lpstr>Status</vt:lpstr>
      <vt:lpstr>Depressing…</vt:lpstr>
      <vt:lpstr>Three inflection points</vt:lpstr>
      <vt:lpstr>PowerPoint Presentation</vt:lpstr>
      <vt:lpstr>PowerPoint Presentation</vt:lpstr>
      <vt:lpstr>PowerPoint Presentation</vt:lpstr>
      <vt:lpstr>Storage</vt:lpstr>
      <vt:lpstr>Storage alternatives</vt:lpstr>
      <vt:lpstr>Process storage</vt:lpstr>
      <vt:lpstr>Thermal storage</vt:lpstr>
      <vt:lpstr>  Sensing</vt:lpstr>
      <vt:lpstr>So what?</vt:lpstr>
      <vt:lpstr>PowerPoint Presentation</vt:lpstr>
      <vt:lpstr>Equivalence theorem</vt:lpstr>
      <vt:lpstr>Guidelines for transformer sizing</vt:lpstr>
      <vt:lpstr>PowerPoint Presentation</vt:lpstr>
      <vt:lpstr>Stochastic network calculus</vt:lpstr>
      <vt:lpstr>“Rainbarrel” model</vt:lpstr>
      <vt:lpstr>Envelope idea</vt:lpstr>
      <vt:lpstr>Stochastic envelopes</vt:lpstr>
      <vt:lpstr>Stochastic network calculus</vt:lpstr>
      <vt:lpstr>Analytic results</vt:lpstr>
      <vt:lpstr>Load reduction using extreme sensing</vt:lpstr>
      <vt:lpstr>Smart Personal Thermal Comfort</vt:lpstr>
      <vt:lpstr>PowerPoint Presentation</vt:lpstr>
      <vt:lpstr>In a nutshell</vt:lpstr>
      <vt:lpstr>Extreme sensing</vt:lpstr>
      <vt:lpstr>Comparision of schemes</vt:lpstr>
      <vt:lpstr>Reflections on the research area</vt:lpstr>
      <vt:lpstr>Energy research</vt:lpstr>
      <vt:lpstr>Many open research problems</vt:lpstr>
      <vt:lpstr>Many publication venues</vt:lpstr>
      <vt:lpstr>ACM e-Energy 2014</vt:lpstr>
      <vt:lpstr>Conclusions</vt:lpstr>
      <vt:lpstr>Acknowledgements</vt:lpstr>
      <vt:lpstr>ISS4E</vt:lpstr>
      <vt:lpstr>ISS4E students</vt:lpstr>
      <vt:lpstr>Our next project</vt:lpstr>
    </vt:vector>
  </TitlesOfParts>
  <Company>University of Waterloo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Sumair Ur Rahman</dc:creator>
  <cp:lastModifiedBy>Srinivasan Keshav</cp:lastModifiedBy>
  <cp:revision>276</cp:revision>
  <cp:lastPrinted>2013-10-17T18:59:39Z</cp:lastPrinted>
  <dcterms:created xsi:type="dcterms:W3CDTF">2013-10-12T14:10:04Z</dcterms:created>
  <dcterms:modified xsi:type="dcterms:W3CDTF">2014-04-29T21:00:32Z</dcterms:modified>
</cp:coreProperties>
</file>