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53" r:id="rId3"/>
    <p:sldId id="337" r:id="rId4"/>
    <p:sldId id="258" r:id="rId5"/>
    <p:sldId id="338" r:id="rId6"/>
    <p:sldId id="260" r:id="rId7"/>
    <p:sldId id="346" r:id="rId8"/>
    <p:sldId id="259" r:id="rId9"/>
    <p:sldId id="261" r:id="rId10"/>
    <p:sldId id="351" r:id="rId11"/>
    <p:sldId id="262" r:id="rId12"/>
    <p:sldId id="264" r:id="rId13"/>
    <p:sldId id="344" r:id="rId14"/>
    <p:sldId id="257" r:id="rId15"/>
    <p:sldId id="349" r:id="rId16"/>
    <p:sldId id="352" r:id="rId17"/>
    <p:sldId id="356" r:id="rId18"/>
    <p:sldId id="354" r:id="rId19"/>
    <p:sldId id="355" r:id="rId20"/>
    <p:sldId id="265" r:id="rId21"/>
    <p:sldId id="359" r:id="rId22"/>
    <p:sldId id="345" r:id="rId23"/>
    <p:sldId id="357" r:id="rId24"/>
    <p:sldId id="3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84"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D7A97-8856-418E-85A5-6C074949683A}"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77D3D-8490-4EA1-8A00-DD79A5530C5B}" type="slidenum">
              <a:rPr lang="en-GB" smtClean="0"/>
              <a:t>‹#›</a:t>
            </a:fld>
            <a:endParaRPr lang="en-GB"/>
          </a:p>
        </p:txBody>
      </p:sp>
    </p:spTree>
    <p:extLst>
      <p:ext uri="{BB962C8B-B14F-4D97-AF65-F5344CB8AC3E}">
        <p14:creationId xmlns:p14="http://schemas.microsoft.com/office/powerpoint/2010/main" val="871257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How can we make use of them?</a:t>
            </a:r>
            <a:endParaRPr/>
          </a:p>
        </p:txBody>
      </p:sp>
      <p:sp>
        <p:nvSpPr>
          <p:cNvPr id="115" name="Google Shape;11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706381bd2f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706381bd2f_0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How can you include that in a simple, easy to use way?</a:t>
            </a:r>
            <a:endParaRPr dirty="0"/>
          </a:p>
        </p:txBody>
      </p:sp>
      <p:sp>
        <p:nvSpPr>
          <p:cNvPr id="131" name="Google Shape;131;g3706381bd2f_0_4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Google product</a:t>
            </a:r>
          </a:p>
        </p:txBody>
      </p:sp>
      <p:sp>
        <p:nvSpPr>
          <p:cNvPr id="4" name="Slide Number Placeholder 3"/>
          <p:cNvSpPr>
            <a:spLocks noGrp="1"/>
          </p:cNvSpPr>
          <p:nvPr>
            <p:ph type="sldNum" sz="quarter" idx="5"/>
          </p:nvPr>
        </p:nvSpPr>
        <p:spPr/>
        <p:txBody>
          <a:bodyPr/>
          <a:lstStyle/>
          <a:p>
            <a:fld id="{FEE77D3D-8490-4EA1-8A00-DD79A5530C5B}" type="slidenum">
              <a:rPr lang="en-GB" smtClean="0"/>
              <a:t>11</a:t>
            </a:fld>
            <a:endParaRPr lang="en-GB"/>
          </a:p>
        </p:txBody>
      </p:sp>
    </p:spTree>
    <p:extLst>
      <p:ext uri="{BB962C8B-B14F-4D97-AF65-F5344CB8AC3E}">
        <p14:creationId xmlns:p14="http://schemas.microsoft.com/office/powerpoint/2010/main" val="277035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 data is data which meets the FAIR principles of findability, accessibility, interoperability, and reusability (FAIR)</a:t>
            </a:r>
          </a:p>
        </p:txBody>
      </p:sp>
      <p:sp>
        <p:nvSpPr>
          <p:cNvPr id="4" name="Slide Number Placeholder 3"/>
          <p:cNvSpPr>
            <a:spLocks noGrp="1"/>
          </p:cNvSpPr>
          <p:nvPr>
            <p:ph type="sldNum" sz="quarter" idx="5"/>
          </p:nvPr>
        </p:nvSpPr>
        <p:spPr/>
        <p:txBody>
          <a:bodyPr/>
          <a:lstStyle/>
          <a:p>
            <a:fld id="{FEE77D3D-8490-4EA1-8A00-DD79A5530C5B}" type="slidenum">
              <a:rPr lang="en-GB" smtClean="0"/>
              <a:t>12</a:t>
            </a:fld>
            <a:endParaRPr lang="en-GB"/>
          </a:p>
        </p:txBody>
      </p:sp>
    </p:spTree>
    <p:extLst>
      <p:ext uri="{BB962C8B-B14F-4D97-AF65-F5344CB8AC3E}">
        <p14:creationId xmlns:p14="http://schemas.microsoft.com/office/powerpoint/2010/main" val="44759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Elevation – to provide extra context on top of the satellite data</a:t>
            </a:r>
          </a:p>
        </p:txBody>
      </p:sp>
      <p:sp>
        <p:nvSpPr>
          <p:cNvPr id="4" name="Slide Number Placeholder 3"/>
          <p:cNvSpPr>
            <a:spLocks noGrp="1"/>
          </p:cNvSpPr>
          <p:nvPr>
            <p:ph type="sldNum" sz="quarter" idx="5"/>
          </p:nvPr>
        </p:nvSpPr>
        <p:spPr/>
        <p:txBody>
          <a:bodyPr/>
          <a:lstStyle/>
          <a:p>
            <a:fld id="{FEE77D3D-8490-4EA1-8A00-DD79A5530C5B}" type="slidenum">
              <a:rPr lang="en-GB" smtClean="0"/>
              <a:t>16</a:t>
            </a:fld>
            <a:endParaRPr lang="en-GB"/>
          </a:p>
        </p:txBody>
      </p:sp>
    </p:spTree>
    <p:extLst>
      <p:ext uri="{BB962C8B-B14F-4D97-AF65-F5344CB8AC3E}">
        <p14:creationId xmlns:p14="http://schemas.microsoft.com/office/powerpoint/2010/main" val="204327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8ead05d7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8ead05d7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UMAP - What do the different clusters mean?</a:t>
            </a:r>
            <a:br>
              <a:rPr lang="en-GB" dirty="0"/>
            </a:br>
            <a:r>
              <a:rPr lang="en-GB" dirty="0"/>
              <a:t>How is temporal (phenology information locked up in the embeddings)</a:t>
            </a:r>
          </a:p>
          <a:p>
            <a:pPr marL="0" lvl="0" indent="0" algn="l" rtl="0">
              <a:spcBef>
                <a:spcPts val="0"/>
              </a:spcBef>
              <a:spcAft>
                <a:spcPts val="0"/>
              </a:spcAft>
              <a:buNone/>
            </a:pPr>
            <a:r>
              <a:rPr lang="en-GB" dirty="0"/>
              <a:t>TESSERA seems more continuous, </a:t>
            </a:r>
            <a:r>
              <a:rPr lang="en-GB" dirty="0" err="1"/>
              <a:t>AlphaEarth</a:t>
            </a:r>
            <a:r>
              <a:rPr lang="en-GB" dirty="0"/>
              <a:t> split between more distinct groups</a:t>
            </a:r>
            <a:br>
              <a:rPr lang="en-GB" dirty="0"/>
            </a:b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Normalised confusion matrix</a:t>
            </a:r>
          </a:p>
        </p:txBody>
      </p:sp>
      <p:sp>
        <p:nvSpPr>
          <p:cNvPr id="4" name="Slide Number Placeholder 3"/>
          <p:cNvSpPr>
            <a:spLocks noGrp="1"/>
          </p:cNvSpPr>
          <p:nvPr>
            <p:ph type="sldNum" sz="quarter" idx="5"/>
          </p:nvPr>
        </p:nvSpPr>
        <p:spPr/>
        <p:txBody>
          <a:bodyPr/>
          <a:lstStyle/>
          <a:p>
            <a:fld id="{FEE77D3D-8490-4EA1-8A00-DD79A5530C5B}" type="slidenum">
              <a:rPr lang="en-GB" smtClean="0"/>
              <a:t>19</a:t>
            </a:fld>
            <a:endParaRPr lang="en-GB"/>
          </a:p>
        </p:txBody>
      </p:sp>
    </p:spTree>
    <p:extLst>
      <p:ext uri="{BB962C8B-B14F-4D97-AF65-F5344CB8AC3E}">
        <p14:creationId xmlns:p14="http://schemas.microsoft.com/office/powerpoint/2010/main" val="299901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C43A-B520-D680-7E05-4F4CDE567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2179EA-BE71-0354-BDA6-60A5EAC25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4644AF-0AF3-A933-B408-F9C715E75E63}"/>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5" name="Footer Placeholder 4">
            <a:extLst>
              <a:ext uri="{FF2B5EF4-FFF2-40B4-BE49-F238E27FC236}">
                <a16:creationId xmlns:a16="http://schemas.microsoft.com/office/drawing/2014/main" id="{42BD526C-D87F-C015-D47C-8159D01DA1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2DC28-B726-98DE-3FFD-07F8726FCFFB}"/>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219533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D607E-7E79-ED9D-47B7-0265573F43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E26D92-EB67-24A4-DC69-CF77A6F759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F9A33-D5FA-241C-42E2-8F4BE2563F43}"/>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5" name="Footer Placeholder 4">
            <a:extLst>
              <a:ext uri="{FF2B5EF4-FFF2-40B4-BE49-F238E27FC236}">
                <a16:creationId xmlns:a16="http://schemas.microsoft.com/office/drawing/2014/main" id="{94DD6BC5-7D94-1B6F-F4D1-7675C02632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B73AD5-058E-D1D4-D0C4-853F0A738DE3}"/>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2612856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1769B2-47F4-2FEE-ED4E-D8ECE5D14D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66D88-1FBD-937C-F249-B54D9AD502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40AF22-46D2-4D9B-D1D8-FAAF673B2DF9}"/>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5" name="Footer Placeholder 4">
            <a:extLst>
              <a:ext uri="{FF2B5EF4-FFF2-40B4-BE49-F238E27FC236}">
                <a16:creationId xmlns:a16="http://schemas.microsoft.com/office/drawing/2014/main" id="{C5FA6580-92A0-7328-E6B3-75827673DC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9B8B2F-4B71-79CF-3916-992B1CBAA7EF}"/>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3704427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2040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A83D-62F3-CFAE-CC83-D10E6C303B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CEF4EA-86F3-AA98-AD16-BA3411604B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0E1557-100A-0DE6-B5B6-A78087010F9C}"/>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5" name="Footer Placeholder 4">
            <a:extLst>
              <a:ext uri="{FF2B5EF4-FFF2-40B4-BE49-F238E27FC236}">
                <a16:creationId xmlns:a16="http://schemas.microsoft.com/office/drawing/2014/main" id="{F7BE1424-74EA-C5FE-1E16-9A5A6D984E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391E7E-9D9E-995F-B5A0-255216B9EA4C}"/>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213446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A750-D2ED-0DBF-3CEA-DAD19466C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4A0695-0B24-CF40-D285-80E17F099F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73B45-B4B5-CE8C-AEB8-604D16DDBDEB}"/>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5" name="Footer Placeholder 4">
            <a:extLst>
              <a:ext uri="{FF2B5EF4-FFF2-40B4-BE49-F238E27FC236}">
                <a16:creationId xmlns:a16="http://schemas.microsoft.com/office/drawing/2014/main" id="{09C5922A-D6CC-89FB-48F4-FE8BEDA2E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E8931D-6386-B88F-546F-2C40835EFBAC}"/>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834519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C173-7E78-6B1E-4739-8131C3B884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6F26A3-9D90-4839-EA7F-546E5B440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FBE58C-C611-47D5-1C83-446A5AE9DF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D4E723-1442-54D6-1AA4-47E72A8CE3CA}"/>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6" name="Footer Placeholder 5">
            <a:extLst>
              <a:ext uri="{FF2B5EF4-FFF2-40B4-BE49-F238E27FC236}">
                <a16:creationId xmlns:a16="http://schemas.microsoft.com/office/drawing/2014/main" id="{A036610F-9044-E43E-035A-E554D9B77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0F7623-0F95-84B8-D3D9-C4F80D96C64A}"/>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343921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8FEA-77AD-0C1A-91EE-5EBBB59620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89ADB-564C-63D6-730A-B56D1DF8E5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E1D43B-0284-15DB-218F-720F6322A8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BBA297E-B11A-79D2-853D-A136FD544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607D1-BC5D-75C8-6BCE-1DF5EC37C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B631EB-306E-F903-A898-E54836DFE612}"/>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8" name="Footer Placeholder 7">
            <a:extLst>
              <a:ext uri="{FF2B5EF4-FFF2-40B4-BE49-F238E27FC236}">
                <a16:creationId xmlns:a16="http://schemas.microsoft.com/office/drawing/2014/main" id="{0D67EDB9-D5CB-B719-6747-A81492CDC15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AF0992-4BD8-EA5C-19C0-F3F7D3C01BFD}"/>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105133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6AAB-A8BE-5206-8DAA-B5C43E2CE8D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EA5DD6-A29D-C877-5323-C10D70AB25F1}"/>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4" name="Footer Placeholder 3">
            <a:extLst>
              <a:ext uri="{FF2B5EF4-FFF2-40B4-BE49-F238E27FC236}">
                <a16:creationId xmlns:a16="http://schemas.microsoft.com/office/drawing/2014/main" id="{5A2C164C-C403-BEE3-223E-80BDA5771B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8660A5-932F-B1E7-9989-6C5F38D17911}"/>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171371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AB135-FD5A-8512-1DFE-3E97F92157DA}"/>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3" name="Footer Placeholder 2">
            <a:extLst>
              <a:ext uri="{FF2B5EF4-FFF2-40B4-BE49-F238E27FC236}">
                <a16:creationId xmlns:a16="http://schemas.microsoft.com/office/drawing/2014/main" id="{05A7F79C-F702-C714-9546-194EDAC7E2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95B969-3AB9-4E5E-9FF1-1D51D6F9FC1D}"/>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2104391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D316-19DD-68C2-992C-7D561D42B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0DDCF1-5798-E75D-3713-A90F43C4C3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A693CF-170D-7184-74EA-1FF685E82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255CA-E255-F7C6-FD55-01850998E2EC}"/>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6" name="Footer Placeholder 5">
            <a:extLst>
              <a:ext uri="{FF2B5EF4-FFF2-40B4-BE49-F238E27FC236}">
                <a16:creationId xmlns:a16="http://schemas.microsoft.com/office/drawing/2014/main" id="{F82333D0-2589-012A-02D1-8CCC766E4D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926491-737B-E059-AD4E-499E520BA923}"/>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11362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138A-A0B4-619D-27D8-2DE6271F96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418392-5B78-EF11-CF91-52F67CD82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EDB7439-217A-5517-C746-40960C31D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8D814-C94A-700C-AE39-EDFC86810D47}"/>
              </a:ext>
            </a:extLst>
          </p:cNvPr>
          <p:cNvSpPr>
            <a:spLocks noGrp="1"/>
          </p:cNvSpPr>
          <p:nvPr>
            <p:ph type="dt" sz="half" idx="10"/>
          </p:nvPr>
        </p:nvSpPr>
        <p:spPr/>
        <p:txBody>
          <a:bodyPr/>
          <a:lstStyle/>
          <a:p>
            <a:fld id="{65DC2B0D-FB6C-4AF5-A292-CC40FA553C6E}" type="datetimeFigureOut">
              <a:rPr lang="en-GB" smtClean="0"/>
              <a:t>06/10/2025</a:t>
            </a:fld>
            <a:endParaRPr lang="en-GB"/>
          </a:p>
        </p:txBody>
      </p:sp>
      <p:sp>
        <p:nvSpPr>
          <p:cNvPr id="6" name="Footer Placeholder 5">
            <a:extLst>
              <a:ext uri="{FF2B5EF4-FFF2-40B4-BE49-F238E27FC236}">
                <a16:creationId xmlns:a16="http://schemas.microsoft.com/office/drawing/2014/main" id="{4E24F717-7110-1A5C-CB47-68D27D5DDC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0AA1B1-8F6A-8092-6E9D-2834AFA8B347}"/>
              </a:ext>
            </a:extLst>
          </p:cNvPr>
          <p:cNvSpPr>
            <a:spLocks noGrp="1"/>
          </p:cNvSpPr>
          <p:nvPr>
            <p:ph type="sldNum" sz="quarter" idx="12"/>
          </p:nvPr>
        </p:nvSpPr>
        <p:spPr/>
        <p:txBody>
          <a:bodyPr/>
          <a:lstStyle/>
          <a:p>
            <a:fld id="{08EA1D6A-A98C-4418-AE76-5C133FA19EAF}" type="slidenum">
              <a:rPr lang="en-GB" smtClean="0"/>
              <a:t>‹#›</a:t>
            </a:fld>
            <a:endParaRPr lang="en-GB"/>
          </a:p>
        </p:txBody>
      </p:sp>
    </p:spTree>
    <p:extLst>
      <p:ext uri="{BB962C8B-B14F-4D97-AF65-F5344CB8AC3E}">
        <p14:creationId xmlns:p14="http://schemas.microsoft.com/office/powerpoint/2010/main" val="282636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82DFC5-DA53-00BD-9DB1-3D73D3839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2DC384-CEEA-DCE4-C10B-A5C09EE26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928CAE-0678-5A63-F3ED-89A005A1C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DC2B0D-FB6C-4AF5-A292-CC40FA553C6E}" type="datetimeFigureOut">
              <a:rPr lang="en-GB" smtClean="0"/>
              <a:t>06/10/2025</a:t>
            </a:fld>
            <a:endParaRPr lang="en-GB"/>
          </a:p>
        </p:txBody>
      </p:sp>
      <p:sp>
        <p:nvSpPr>
          <p:cNvPr id="5" name="Footer Placeholder 4">
            <a:extLst>
              <a:ext uri="{FF2B5EF4-FFF2-40B4-BE49-F238E27FC236}">
                <a16:creationId xmlns:a16="http://schemas.microsoft.com/office/drawing/2014/main" id="{45CB043E-F56E-A229-2F61-187BB57B61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BEB1AE-65E1-1FE6-E54C-58EE5CB43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EA1D6A-A98C-4418-AE76-5C133FA19EAF}" type="slidenum">
              <a:rPr lang="en-GB" smtClean="0"/>
              <a:t>‹#›</a:t>
            </a:fld>
            <a:endParaRPr lang="en-GB"/>
          </a:p>
        </p:txBody>
      </p:sp>
    </p:spTree>
    <p:extLst>
      <p:ext uri="{BB962C8B-B14F-4D97-AF65-F5344CB8AC3E}">
        <p14:creationId xmlns:p14="http://schemas.microsoft.com/office/powerpoint/2010/main" val="3366321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arxiv.org/abs/2507.22291"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rxiv.org/abs/2506.2038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github.com/ucam-eo/tessera-interactive-map"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arxiv.org/abs/2406.18554"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3D Graphs">
            <a:extLst>
              <a:ext uri="{FF2B5EF4-FFF2-40B4-BE49-F238E27FC236}">
                <a16:creationId xmlns:a16="http://schemas.microsoft.com/office/drawing/2014/main" id="{9B3DBDC1-E586-A9FC-B76A-DB64AC288EDB}"/>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9000"/>
          </a:blip>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CCF87-AE48-7A30-942C-33D49164EA37}"/>
              </a:ext>
            </a:extLst>
          </p:cNvPr>
          <p:cNvSpPr>
            <a:spLocks noGrp="1"/>
          </p:cNvSpPr>
          <p:nvPr>
            <p:ph type="ctrTitle"/>
          </p:nvPr>
        </p:nvSpPr>
        <p:spPr>
          <a:xfrm>
            <a:off x="321733" y="554845"/>
            <a:ext cx="10656891" cy="3902673"/>
          </a:xfrm>
        </p:spPr>
        <p:txBody>
          <a:bodyPr anchor="t">
            <a:normAutofit/>
          </a:bodyPr>
          <a:lstStyle/>
          <a:p>
            <a:pPr algn="l"/>
            <a:r>
              <a:rPr lang="en-GB" dirty="0">
                <a:solidFill>
                  <a:srgbClr val="FFFFFF"/>
                </a:solidFill>
                <a:effectLst>
                  <a:outerShdw blurRad="38100" dist="38100" dir="2700000" algn="tl">
                    <a:srgbClr val="000000">
                      <a:alpha val="43137"/>
                    </a:srgbClr>
                  </a:outerShdw>
                </a:effectLst>
                <a:latin typeface="Century Gothic" panose="020B0502020202020204" pitchFamily="34" charset="0"/>
              </a:rPr>
              <a:t>How can geospatial foundation models support ecological insights at scale?</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B8BD86A-6D91-A5A9-2B76-08E4D11513B5}"/>
              </a:ext>
            </a:extLst>
          </p:cNvPr>
          <p:cNvSpPr>
            <a:spLocks noGrp="1"/>
          </p:cNvSpPr>
          <p:nvPr>
            <p:ph type="subTitle" idx="1"/>
          </p:nvPr>
        </p:nvSpPr>
        <p:spPr>
          <a:xfrm>
            <a:off x="315523" y="4718033"/>
            <a:ext cx="10678296" cy="1175039"/>
          </a:xfrm>
        </p:spPr>
        <p:txBody>
          <a:bodyPr anchor="b">
            <a:normAutofit fontScale="92500" lnSpcReduction="10000"/>
          </a:bodyPr>
          <a:lstStyle/>
          <a:p>
            <a:pPr algn="l"/>
            <a:r>
              <a:rPr lang="en-GB" sz="2800" dirty="0">
                <a:solidFill>
                  <a:srgbClr val="FFFFFF"/>
                </a:solidFill>
                <a:effectLst>
                  <a:outerShdw blurRad="38100" dist="38100" dir="2700000" algn="tl">
                    <a:srgbClr val="000000">
                      <a:alpha val="43137"/>
                    </a:srgbClr>
                  </a:outerShdw>
                </a:effectLst>
                <a:latin typeface="Agency FB" panose="020F0502020204030204" pitchFamily="34" charset="0"/>
              </a:rPr>
              <a:t>with a case study on mapping Italian montane and subalpine forests</a:t>
            </a:r>
          </a:p>
          <a:p>
            <a:pPr algn="l"/>
            <a:endParaRPr lang="en-GB" dirty="0">
              <a:solidFill>
                <a:srgbClr val="FFFFFF"/>
              </a:solidFill>
              <a:effectLst>
                <a:outerShdw blurRad="38100" dist="38100" dir="2700000" algn="tl">
                  <a:srgbClr val="000000">
                    <a:alpha val="43137"/>
                  </a:srgbClr>
                </a:outerShdw>
              </a:effectLst>
              <a:latin typeface="Agency FB" panose="020F0502020204030204" pitchFamily="34" charset="0"/>
            </a:endParaRPr>
          </a:p>
          <a:p>
            <a:pPr algn="l"/>
            <a:r>
              <a:rPr lang="en-GB" sz="1600" dirty="0">
                <a:solidFill>
                  <a:srgbClr val="FFFFFF"/>
                </a:solidFill>
                <a:effectLst>
                  <a:outerShdw blurRad="38100" dist="38100" dir="2700000" algn="tl">
                    <a:srgbClr val="000000">
                      <a:alpha val="43137"/>
                    </a:srgbClr>
                  </a:outerShdw>
                </a:effectLst>
                <a:latin typeface="Agency FB" panose="020F0502020204030204" pitchFamily="34" charset="0"/>
              </a:rPr>
              <a:t>James Ball, Ecology Supergroup Meeting 06/07/2025</a:t>
            </a:r>
          </a:p>
        </p:txBody>
      </p:sp>
    </p:spTree>
    <p:extLst>
      <p:ext uri="{BB962C8B-B14F-4D97-AF65-F5344CB8AC3E}">
        <p14:creationId xmlns:p14="http://schemas.microsoft.com/office/powerpoint/2010/main" val="1772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27836-FAD7-B6CE-E9D8-2342C1140367}"/>
              </a:ext>
            </a:extLst>
          </p:cNvPr>
          <p:cNvPicPr>
            <a:picLocks noChangeAspect="1"/>
          </p:cNvPicPr>
          <p:nvPr/>
        </p:nvPicPr>
        <p:blipFill>
          <a:blip r:embed="rId2"/>
          <a:stretch>
            <a:fillRect/>
          </a:stretch>
        </p:blipFill>
        <p:spPr>
          <a:xfrm>
            <a:off x="1474550" y="896244"/>
            <a:ext cx="3663939" cy="3195529"/>
          </a:xfrm>
          <a:prstGeom prst="rect">
            <a:avLst/>
          </a:prstGeom>
        </p:spPr>
      </p:pic>
      <p:pic>
        <p:nvPicPr>
          <p:cNvPr id="5" name="Picture 4">
            <a:extLst>
              <a:ext uri="{FF2B5EF4-FFF2-40B4-BE49-F238E27FC236}">
                <a16:creationId xmlns:a16="http://schemas.microsoft.com/office/drawing/2014/main" id="{F118A1A5-6E20-AB50-3920-1EA775B0B175}"/>
              </a:ext>
            </a:extLst>
          </p:cNvPr>
          <p:cNvPicPr>
            <a:picLocks noChangeAspect="1"/>
          </p:cNvPicPr>
          <p:nvPr/>
        </p:nvPicPr>
        <p:blipFill>
          <a:blip r:embed="rId3"/>
          <a:stretch>
            <a:fillRect/>
          </a:stretch>
        </p:blipFill>
        <p:spPr>
          <a:xfrm>
            <a:off x="6339470" y="893534"/>
            <a:ext cx="3609889" cy="3199933"/>
          </a:xfrm>
          <a:prstGeom prst="rect">
            <a:avLst/>
          </a:prstGeom>
        </p:spPr>
      </p:pic>
      <p:sp>
        <p:nvSpPr>
          <p:cNvPr id="6" name="TextBox 5">
            <a:extLst>
              <a:ext uri="{FF2B5EF4-FFF2-40B4-BE49-F238E27FC236}">
                <a16:creationId xmlns:a16="http://schemas.microsoft.com/office/drawing/2014/main" id="{AF6A0A66-D4BB-A40F-1E8B-54EAAB159ED1}"/>
              </a:ext>
            </a:extLst>
          </p:cNvPr>
          <p:cNvSpPr txBox="1"/>
          <p:nvPr/>
        </p:nvSpPr>
        <p:spPr>
          <a:xfrm>
            <a:off x="2688526" y="535689"/>
            <a:ext cx="1337802" cy="369332"/>
          </a:xfrm>
          <a:prstGeom prst="rect">
            <a:avLst/>
          </a:prstGeom>
          <a:noFill/>
        </p:spPr>
        <p:txBody>
          <a:bodyPr wrap="none" rtlCol="0">
            <a:spAutoFit/>
          </a:bodyPr>
          <a:lstStyle/>
          <a:p>
            <a:r>
              <a:rPr lang="en-US" altLang="zh-CN" dirty="0" err="1"/>
              <a:t>AlphaEarth</a:t>
            </a:r>
            <a:endParaRPr lang="en-GB" dirty="0"/>
          </a:p>
        </p:txBody>
      </p:sp>
      <p:sp>
        <p:nvSpPr>
          <p:cNvPr id="7" name="TextBox 6">
            <a:extLst>
              <a:ext uri="{FF2B5EF4-FFF2-40B4-BE49-F238E27FC236}">
                <a16:creationId xmlns:a16="http://schemas.microsoft.com/office/drawing/2014/main" id="{6E250EF9-4F9F-CC85-38C7-64F6A27E2619}"/>
              </a:ext>
            </a:extLst>
          </p:cNvPr>
          <p:cNvSpPr txBox="1"/>
          <p:nvPr/>
        </p:nvSpPr>
        <p:spPr>
          <a:xfrm>
            <a:off x="7721895" y="523983"/>
            <a:ext cx="1086259" cy="369332"/>
          </a:xfrm>
          <a:prstGeom prst="rect">
            <a:avLst/>
          </a:prstGeom>
          <a:noFill/>
        </p:spPr>
        <p:txBody>
          <a:bodyPr wrap="none" rtlCol="0">
            <a:spAutoFit/>
          </a:bodyPr>
          <a:lstStyle/>
          <a:p>
            <a:r>
              <a:rPr lang="en-US" altLang="zh-CN"/>
              <a:t>TESSERA</a:t>
            </a:r>
            <a:endParaRPr lang="en-GB"/>
          </a:p>
        </p:txBody>
      </p:sp>
      <p:pic>
        <p:nvPicPr>
          <p:cNvPr id="8" name="Picture 7">
            <a:extLst>
              <a:ext uri="{FF2B5EF4-FFF2-40B4-BE49-F238E27FC236}">
                <a16:creationId xmlns:a16="http://schemas.microsoft.com/office/drawing/2014/main" id="{93CF791D-AF58-1A4A-0449-1663274A5975}"/>
              </a:ext>
            </a:extLst>
          </p:cNvPr>
          <p:cNvPicPr>
            <a:picLocks noChangeAspect="1"/>
          </p:cNvPicPr>
          <p:nvPr/>
        </p:nvPicPr>
        <p:blipFill>
          <a:blip r:embed="rId4"/>
          <a:stretch>
            <a:fillRect/>
          </a:stretch>
        </p:blipFill>
        <p:spPr>
          <a:xfrm>
            <a:off x="1813327" y="1261052"/>
            <a:ext cx="4282673" cy="2463202"/>
          </a:xfrm>
          <a:prstGeom prst="rect">
            <a:avLst/>
          </a:prstGeom>
          <a:ln w="25400">
            <a:solidFill>
              <a:schemeClr val="tx1"/>
            </a:solidFill>
          </a:ln>
        </p:spPr>
      </p:pic>
      <p:pic>
        <p:nvPicPr>
          <p:cNvPr id="11" name="Picture 10">
            <a:extLst>
              <a:ext uri="{FF2B5EF4-FFF2-40B4-BE49-F238E27FC236}">
                <a16:creationId xmlns:a16="http://schemas.microsoft.com/office/drawing/2014/main" id="{8222B16A-2966-223E-69FB-F9BDB72E2F87}"/>
              </a:ext>
            </a:extLst>
          </p:cNvPr>
          <p:cNvPicPr>
            <a:picLocks noChangeAspect="1"/>
          </p:cNvPicPr>
          <p:nvPr/>
        </p:nvPicPr>
        <p:blipFill>
          <a:blip r:embed="rId5"/>
          <a:stretch>
            <a:fillRect/>
          </a:stretch>
        </p:blipFill>
        <p:spPr>
          <a:xfrm>
            <a:off x="6720244" y="1261052"/>
            <a:ext cx="4282673" cy="2464896"/>
          </a:xfrm>
          <a:prstGeom prst="rect">
            <a:avLst/>
          </a:prstGeom>
          <a:ln w="25400">
            <a:solidFill>
              <a:schemeClr val="tx1"/>
            </a:solidFill>
          </a:ln>
        </p:spPr>
      </p:pic>
      <p:sp>
        <p:nvSpPr>
          <p:cNvPr id="12" name="Rectangle 11">
            <a:extLst>
              <a:ext uri="{FF2B5EF4-FFF2-40B4-BE49-F238E27FC236}">
                <a16:creationId xmlns:a16="http://schemas.microsoft.com/office/drawing/2014/main" id="{1A11A8F4-B8FE-CF0D-9558-BA0683A0CF83}"/>
              </a:ext>
            </a:extLst>
          </p:cNvPr>
          <p:cNvSpPr/>
          <p:nvPr/>
        </p:nvSpPr>
        <p:spPr>
          <a:xfrm>
            <a:off x="7820779" y="2122002"/>
            <a:ext cx="778934" cy="44026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78ED1D8D-6B15-E73D-671E-0BFD76A74EE9}"/>
              </a:ext>
            </a:extLst>
          </p:cNvPr>
          <p:cNvCxnSpPr>
            <a:cxnSpLocks/>
          </p:cNvCxnSpPr>
          <p:nvPr/>
        </p:nvCxnSpPr>
        <p:spPr>
          <a:xfrm flipH="1">
            <a:off x="6328522" y="2122002"/>
            <a:ext cx="1492257" cy="21632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22C2B-2352-5CDD-FA0A-2B409133CDF9}"/>
              </a:ext>
            </a:extLst>
          </p:cNvPr>
          <p:cNvCxnSpPr>
            <a:cxnSpLocks/>
          </p:cNvCxnSpPr>
          <p:nvPr/>
        </p:nvCxnSpPr>
        <p:spPr>
          <a:xfrm flipH="1">
            <a:off x="6339470" y="2562268"/>
            <a:ext cx="1481309" cy="3916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9F0C872-BA7E-9911-2ACD-68A8229F346F}"/>
              </a:ext>
            </a:extLst>
          </p:cNvPr>
          <p:cNvCxnSpPr>
            <a:cxnSpLocks/>
          </p:cNvCxnSpPr>
          <p:nvPr/>
        </p:nvCxnSpPr>
        <p:spPr>
          <a:xfrm>
            <a:off x="8599713" y="2121783"/>
            <a:ext cx="1492936" cy="216345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31320E3-ACC6-3D25-D33A-DB19A55FEBDB}"/>
              </a:ext>
            </a:extLst>
          </p:cNvPr>
          <p:cNvCxnSpPr>
            <a:cxnSpLocks/>
          </p:cNvCxnSpPr>
          <p:nvPr/>
        </p:nvCxnSpPr>
        <p:spPr>
          <a:xfrm>
            <a:off x="8599713" y="2562268"/>
            <a:ext cx="1492936" cy="38976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A007063D-1982-2329-1832-ED29AEA99ECC}"/>
              </a:ext>
            </a:extLst>
          </p:cNvPr>
          <p:cNvPicPr>
            <a:picLocks noChangeAspect="1"/>
          </p:cNvPicPr>
          <p:nvPr/>
        </p:nvPicPr>
        <p:blipFill>
          <a:blip r:embed="rId6"/>
          <a:stretch>
            <a:fillRect/>
          </a:stretch>
        </p:blipFill>
        <p:spPr>
          <a:xfrm>
            <a:off x="6339470" y="4297929"/>
            <a:ext cx="3753179" cy="2161942"/>
          </a:xfrm>
          <a:prstGeom prst="rect">
            <a:avLst/>
          </a:prstGeom>
          <a:ln w="22225">
            <a:solidFill>
              <a:schemeClr val="tx1"/>
            </a:solidFill>
          </a:ln>
        </p:spPr>
      </p:pic>
      <p:sp>
        <p:nvSpPr>
          <p:cNvPr id="19" name="Rectangle 18">
            <a:extLst>
              <a:ext uri="{FF2B5EF4-FFF2-40B4-BE49-F238E27FC236}">
                <a16:creationId xmlns:a16="http://schemas.microsoft.com/office/drawing/2014/main" id="{5B75AF4B-2E75-C85A-8F90-C2B4875B178E}"/>
              </a:ext>
            </a:extLst>
          </p:cNvPr>
          <p:cNvSpPr/>
          <p:nvPr/>
        </p:nvSpPr>
        <p:spPr>
          <a:xfrm>
            <a:off x="2870248" y="1986760"/>
            <a:ext cx="778934" cy="44026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71B5485B-CD80-1B25-6A16-FC2B41729D23}"/>
              </a:ext>
            </a:extLst>
          </p:cNvPr>
          <p:cNvCxnSpPr>
            <a:cxnSpLocks/>
          </p:cNvCxnSpPr>
          <p:nvPr/>
        </p:nvCxnSpPr>
        <p:spPr>
          <a:xfrm flipH="1">
            <a:off x="1469890" y="1986760"/>
            <a:ext cx="1400358" cy="23008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A5D3524-AE16-8D08-9FA0-6ECA855B1236}"/>
              </a:ext>
            </a:extLst>
          </p:cNvPr>
          <p:cNvCxnSpPr>
            <a:cxnSpLocks/>
          </p:cNvCxnSpPr>
          <p:nvPr/>
        </p:nvCxnSpPr>
        <p:spPr>
          <a:xfrm flipH="1">
            <a:off x="1480838" y="2427026"/>
            <a:ext cx="1389410" cy="40518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01E24DE-6FFA-EDF5-B03A-FB0B4F5784B4}"/>
              </a:ext>
            </a:extLst>
          </p:cNvPr>
          <p:cNvCxnSpPr>
            <a:cxnSpLocks/>
          </p:cNvCxnSpPr>
          <p:nvPr/>
        </p:nvCxnSpPr>
        <p:spPr>
          <a:xfrm>
            <a:off x="3649182" y="1986541"/>
            <a:ext cx="1595782" cy="22986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F0E0A5-4D8B-9766-A0CB-349622E93D75}"/>
              </a:ext>
            </a:extLst>
          </p:cNvPr>
          <p:cNvCxnSpPr>
            <a:cxnSpLocks/>
          </p:cNvCxnSpPr>
          <p:nvPr/>
        </p:nvCxnSpPr>
        <p:spPr>
          <a:xfrm>
            <a:off x="3649182" y="2427026"/>
            <a:ext cx="1591122" cy="40328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F1C11668-A729-039A-607F-67070CC8232B}"/>
              </a:ext>
            </a:extLst>
          </p:cNvPr>
          <p:cNvPicPr>
            <a:picLocks noChangeAspect="1"/>
          </p:cNvPicPr>
          <p:nvPr/>
        </p:nvPicPr>
        <p:blipFill>
          <a:blip r:embed="rId7"/>
          <a:stretch>
            <a:fillRect/>
          </a:stretch>
        </p:blipFill>
        <p:spPr>
          <a:xfrm>
            <a:off x="1480838" y="4297929"/>
            <a:ext cx="3753178" cy="2161942"/>
          </a:xfrm>
          <a:prstGeom prst="rect">
            <a:avLst/>
          </a:prstGeom>
          <a:ln w="22225">
            <a:solidFill>
              <a:schemeClr val="tx1"/>
            </a:solidFill>
          </a:ln>
        </p:spPr>
      </p:pic>
    </p:spTree>
    <p:extLst>
      <p:ext uri="{BB962C8B-B14F-4D97-AF65-F5344CB8AC3E}">
        <p14:creationId xmlns:p14="http://schemas.microsoft.com/office/powerpoint/2010/main" val="2143503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4" name="Freeform: Shape 2063">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6" name="Freeform: Shape 2065">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9CFA4A-92F4-D771-8936-9319AB77EBD6}"/>
              </a:ext>
            </a:extLst>
          </p:cNvPr>
          <p:cNvSpPr>
            <a:spLocks noGrp="1"/>
          </p:cNvSpPr>
          <p:nvPr>
            <p:ph type="title"/>
          </p:nvPr>
        </p:nvSpPr>
        <p:spPr>
          <a:xfrm>
            <a:off x="438913" y="859536"/>
            <a:ext cx="4832802" cy="1170432"/>
          </a:xfrm>
        </p:spPr>
        <p:txBody>
          <a:bodyPr anchor="b">
            <a:normAutofit/>
          </a:bodyPr>
          <a:lstStyle/>
          <a:p>
            <a:r>
              <a:rPr lang="en-GB" sz="3400" dirty="0" err="1"/>
              <a:t>AlphaEarth</a:t>
            </a:r>
            <a:r>
              <a:rPr lang="en-GB" sz="3400" dirty="0"/>
              <a:t> (Google)</a:t>
            </a:r>
          </a:p>
        </p:txBody>
      </p:sp>
      <p:sp>
        <p:nvSpPr>
          <p:cNvPr id="2068" name="Rectangle 2067">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70" name="Rectangle 206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E15242C-0246-D736-9B65-9FE1AEADE12E}"/>
              </a:ext>
            </a:extLst>
          </p:cNvPr>
          <p:cNvSpPr>
            <a:spLocks noGrp="1"/>
          </p:cNvSpPr>
          <p:nvPr>
            <p:ph idx="1"/>
          </p:nvPr>
        </p:nvSpPr>
        <p:spPr>
          <a:xfrm>
            <a:off x="438912" y="2512611"/>
            <a:ext cx="4832803" cy="3664351"/>
          </a:xfrm>
        </p:spPr>
        <p:txBody>
          <a:bodyPr>
            <a:normAutofit/>
          </a:bodyPr>
          <a:lstStyle/>
          <a:p>
            <a:pPr marL="0" indent="0">
              <a:buNone/>
            </a:pPr>
            <a:r>
              <a:rPr lang="en-GB" sz="1000" b="1" dirty="0"/>
              <a:t>Goal:</a:t>
            </a:r>
            <a:br>
              <a:rPr lang="en-GB" sz="1000" dirty="0"/>
            </a:br>
            <a:r>
              <a:rPr lang="en-GB" sz="1000" dirty="0"/>
              <a:t>Create a </a:t>
            </a:r>
            <a:r>
              <a:rPr lang="en-GB" sz="1000" i="1" dirty="0"/>
              <a:t>universal embedding space</a:t>
            </a:r>
            <a:r>
              <a:rPr lang="en-GB" sz="1000" dirty="0"/>
              <a:t> that fuses multi-sensor, multi-temporal Earth observation data to generate accurate global maps from sparse labels.</a:t>
            </a:r>
          </a:p>
          <a:p>
            <a:pPr marL="0" indent="0">
              <a:buNone/>
            </a:pPr>
            <a:r>
              <a:rPr lang="en-GB" sz="1000" b="1" dirty="0"/>
              <a:t>Core Idea:</a:t>
            </a:r>
            <a:br>
              <a:rPr lang="en-GB" sz="1000" dirty="0"/>
            </a:br>
            <a:r>
              <a:rPr lang="en-GB" sz="1000" dirty="0"/>
              <a:t>AEF learns </a:t>
            </a:r>
            <a:r>
              <a:rPr lang="en-GB" sz="1000" i="1" dirty="0"/>
              <a:t>embedding fields – </a:t>
            </a:r>
            <a:r>
              <a:rPr lang="en-GB" sz="1000" dirty="0"/>
              <a:t>64-byte vectors at 10 m resolution – that summarize local spectral, temporal, and contextual information.</a:t>
            </a:r>
            <a:br>
              <a:rPr lang="en-GB" sz="1000" dirty="0"/>
            </a:br>
            <a:r>
              <a:rPr lang="en-GB" sz="1000" dirty="0"/>
              <a:t>Each embedding captures the </a:t>
            </a:r>
            <a:r>
              <a:rPr lang="en-GB" sz="1000" i="1" dirty="0"/>
              <a:t>temporal trajectory</a:t>
            </a:r>
            <a:r>
              <a:rPr lang="en-GB" sz="1000" dirty="0"/>
              <a:t> of Earth surface conditions over any chosen time period.</a:t>
            </a:r>
          </a:p>
          <a:p>
            <a:pPr marL="0" indent="0">
              <a:buNone/>
            </a:pPr>
            <a:r>
              <a:rPr lang="en-GB" sz="1000" b="1" dirty="0"/>
              <a:t>Architecture &amp; Training</a:t>
            </a:r>
            <a:endParaRPr lang="en-GB" sz="1000" dirty="0"/>
          </a:p>
          <a:p>
            <a:r>
              <a:rPr lang="en-GB" sz="1000" b="1" dirty="0"/>
              <a:t>Space-Time Precision (STP) encoder:</a:t>
            </a:r>
            <a:r>
              <a:rPr lang="en-GB" sz="1000" dirty="0"/>
              <a:t> integrates spatial self-attention, temporal attention, and convolutional “precision” operators.</a:t>
            </a:r>
          </a:p>
          <a:p>
            <a:r>
              <a:rPr lang="en-GB" sz="1000" b="1" dirty="0"/>
              <a:t>Teacher–student contrastive setup</a:t>
            </a:r>
            <a:r>
              <a:rPr lang="en-GB" sz="1000" dirty="0"/>
              <a:t> aligns video embeddings with text (Wikipedia + GBIF).</a:t>
            </a:r>
          </a:p>
          <a:p>
            <a:r>
              <a:rPr lang="en-GB" sz="1000" b="1" dirty="0"/>
              <a:t>Implicit decoder</a:t>
            </a:r>
            <a:r>
              <a:rPr lang="en-GB" sz="1000" dirty="0"/>
              <a:t> handles </a:t>
            </a:r>
            <a:r>
              <a:rPr lang="en-GB" sz="1000" i="1" dirty="0"/>
              <a:t>continuous time</a:t>
            </a:r>
            <a:r>
              <a:rPr lang="en-GB" sz="1000" dirty="0"/>
              <a:t> and sensor metadata.</a:t>
            </a:r>
          </a:p>
          <a:p>
            <a:r>
              <a:rPr lang="en-GB" sz="1000" dirty="0"/>
              <a:t>Trained on global multi-source data (Sentinel-1/2, Landsat 8/9, PALSAR-2, ERA5-Land, GEDI, GRACE).</a:t>
            </a:r>
          </a:p>
          <a:p>
            <a:pPr marL="0" indent="0">
              <a:buNone/>
            </a:pPr>
            <a:r>
              <a:rPr lang="en-GB" sz="1000" b="1" dirty="0"/>
              <a:t>Produces </a:t>
            </a:r>
            <a:r>
              <a:rPr lang="en-GB" sz="1000" b="1" i="1" dirty="0"/>
              <a:t>planet-scale annual embeddings</a:t>
            </a:r>
            <a:r>
              <a:rPr lang="en-GB" sz="1000" b="1" dirty="0"/>
              <a:t> (2017–2024) hosted on Google Earth Engine.</a:t>
            </a:r>
            <a:endParaRPr lang="en-GB" sz="1000" dirty="0"/>
          </a:p>
          <a:p>
            <a:pPr marL="0" indent="0">
              <a:buNone/>
            </a:pPr>
            <a:endParaRPr lang="en-GB" sz="1000" dirty="0"/>
          </a:p>
        </p:txBody>
      </p:sp>
      <p:pic>
        <p:nvPicPr>
          <p:cNvPr id="2050" name="Picture 2">
            <a:extLst>
              <a:ext uri="{FF2B5EF4-FFF2-40B4-BE49-F238E27FC236}">
                <a16:creationId xmlns:a16="http://schemas.microsoft.com/office/drawing/2014/main" id="{B4C3CE71-EC10-A639-5B7A-7923FCA2B7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7796" y="517600"/>
            <a:ext cx="488384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D13104-F988-99F9-D972-DF145AC89C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0256" y="3670036"/>
            <a:ext cx="5138928" cy="2261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020F65-D8A4-9C53-547F-D8C5B68F2471}"/>
              </a:ext>
            </a:extLst>
          </p:cNvPr>
          <p:cNvSpPr txBox="1"/>
          <p:nvPr/>
        </p:nvSpPr>
        <p:spPr>
          <a:xfrm>
            <a:off x="7714208" y="6334298"/>
            <a:ext cx="4202084" cy="338554"/>
          </a:xfrm>
          <a:prstGeom prst="rect">
            <a:avLst/>
          </a:prstGeom>
          <a:noFill/>
        </p:spPr>
        <p:txBody>
          <a:bodyPr wrap="square" rtlCol="0">
            <a:spAutoFit/>
          </a:bodyPr>
          <a:lstStyle/>
          <a:p>
            <a:r>
              <a:rPr lang="en-GB" sz="1600" dirty="0"/>
              <a:t>Source: Brown et al (2025) </a:t>
            </a:r>
            <a:r>
              <a:rPr lang="en-GB" sz="1600" u="sng" dirty="0">
                <a:hlinkClick r:id="rId5"/>
              </a:rPr>
              <a:t>arXiv:2507.22291</a:t>
            </a:r>
            <a:endParaRPr lang="en-GB" sz="1600" dirty="0"/>
          </a:p>
        </p:txBody>
      </p:sp>
    </p:spTree>
    <p:extLst>
      <p:ext uri="{BB962C8B-B14F-4D97-AF65-F5344CB8AC3E}">
        <p14:creationId xmlns:p14="http://schemas.microsoft.com/office/powerpoint/2010/main" val="116879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EAB49-44F7-E690-1073-E0E42485C72D}"/>
              </a:ext>
            </a:extLst>
          </p:cNvPr>
          <p:cNvSpPr>
            <a:spLocks noGrp="1"/>
          </p:cNvSpPr>
          <p:nvPr>
            <p:ph type="title"/>
          </p:nvPr>
        </p:nvSpPr>
        <p:spPr>
          <a:xfrm>
            <a:off x="645064" y="525982"/>
            <a:ext cx="4282983" cy="1200361"/>
          </a:xfrm>
        </p:spPr>
        <p:txBody>
          <a:bodyPr anchor="b">
            <a:normAutofit/>
          </a:bodyPr>
          <a:lstStyle/>
          <a:p>
            <a:r>
              <a:rPr lang="en-GB" sz="3600" dirty="0"/>
              <a:t>TESSERA (Cambridge)</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F3BEA0-D642-B9B8-A54C-871BAD72D5A0}"/>
              </a:ext>
            </a:extLst>
          </p:cNvPr>
          <p:cNvSpPr>
            <a:spLocks noGrp="1"/>
          </p:cNvSpPr>
          <p:nvPr>
            <p:ph idx="1"/>
          </p:nvPr>
        </p:nvSpPr>
        <p:spPr>
          <a:xfrm>
            <a:off x="645066" y="2031101"/>
            <a:ext cx="4282984" cy="3511943"/>
          </a:xfrm>
        </p:spPr>
        <p:txBody>
          <a:bodyPr anchor="ctr">
            <a:normAutofit fontScale="77500" lnSpcReduction="20000"/>
          </a:bodyPr>
          <a:lstStyle/>
          <a:p>
            <a:pPr marL="0" indent="0">
              <a:buNone/>
            </a:pPr>
            <a:r>
              <a:rPr lang="en-GB" sz="900" b="1" dirty="0"/>
              <a:t>Goal:</a:t>
            </a:r>
            <a:br>
              <a:rPr lang="en-GB" sz="900" dirty="0"/>
            </a:br>
            <a:r>
              <a:rPr lang="en-GB" sz="900" dirty="0"/>
              <a:t>Provide </a:t>
            </a:r>
            <a:r>
              <a:rPr lang="en-GB" sz="900" i="1" dirty="0"/>
              <a:t>ready-to-use, globally consistent embeddings</a:t>
            </a:r>
            <a:r>
              <a:rPr lang="en-GB" sz="900" dirty="0"/>
              <a:t> for every 10 m pixel on Earth – enabling fast, label-efficient mapping from raw Sentinel-1/2 time series.</a:t>
            </a:r>
          </a:p>
          <a:p>
            <a:pPr marL="0" indent="0">
              <a:buNone/>
            </a:pPr>
            <a:r>
              <a:rPr lang="en-GB" sz="900" b="1" dirty="0"/>
              <a:t>Core Idea:</a:t>
            </a:r>
            <a:br>
              <a:rPr lang="en-GB" sz="900" dirty="0"/>
            </a:br>
            <a:r>
              <a:rPr lang="en-GB" sz="900" dirty="0"/>
              <a:t>TESSERA learns </a:t>
            </a:r>
            <a:r>
              <a:rPr lang="en-GB" sz="900" i="1" dirty="0"/>
              <a:t>spectral-temporal embeddings</a:t>
            </a:r>
            <a:r>
              <a:rPr lang="en-GB" sz="900" dirty="0"/>
              <a:t> that capture annual dynamics of the Earth’s surface directly from unlabelled optical and radar data.</a:t>
            </a:r>
            <a:br>
              <a:rPr lang="en-GB" sz="900" dirty="0"/>
            </a:br>
            <a:r>
              <a:rPr lang="en-GB" sz="900" dirty="0"/>
              <a:t>Embeddings (128-dim vectors) summarize each pixel’s full seasonal signature.</a:t>
            </a:r>
          </a:p>
          <a:p>
            <a:pPr marL="0" indent="0">
              <a:buNone/>
            </a:pPr>
            <a:r>
              <a:rPr lang="en-GB" sz="900" b="1" dirty="0"/>
              <a:t>Architecture &amp; Training</a:t>
            </a:r>
            <a:endParaRPr lang="en-GB" sz="900" dirty="0"/>
          </a:p>
          <a:p>
            <a:r>
              <a:rPr lang="en-GB" sz="900" b="1" dirty="0"/>
              <a:t>Dual-encoder design:</a:t>
            </a:r>
            <a:r>
              <a:rPr lang="en-GB" sz="900" dirty="0"/>
              <a:t> two Transformer-based branches – one for Sentinel-2 (optical), one for Sentinel-1 (SAR).</a:t>
            </a:r>
          </a:p>
          <a:p>
            <a:r>
              <a:rPr lang="en-GB" sz="900" b="1" dirty="0"/>
              <a:t>Fusion MLP + projector:</a:t>
            </a:r>
            <a:r>
              <a:rPr lang="en-GB" sz="900" dirty="0"/>
              <a:t> merges modalities, expanded during training to 16 k-dim for redundancy reduction.</a:t>
            </a:r>
          </a:p>
          <a:p>
            <a:r>
              <a:rPr lang="en-GB" sz="900" b="1" dirty="0"/>
              <a:t>Self-supervised learning:</a:t>
            </a:r>
            <a:r>
              <a:rPr lang="en-GB" sz="900" dirty="0"/>
              <a:t> modified </a:t>
            </a:r>
            <a:r>
              <a:rPr lang="en-GB" sz="900" b="1" dirty="0"/>
              <a:t>Barlow Twins</a:t>
            </a:r>
            <a:r>
              <a:rPr lang="en-GB" sz="900" dirty="0"/>
              <a:t> loss + </a:t>
            </a:r>
            <a:r>
              <a:rPr lang="en-GB" sz="900" i="1" dirty="0"/>
              <a:t>mix-up</a:t>
            </a:r>
            <a:r>
              <a:rPr lang="en-GB" sz="900" dirty="0"/>
              <a:t> regularization, learning invariance to cloud gaps and sampling noise.</a:t>
            </a:r>
          </a:p>
          <a:p>
            <a:r>
              <a:rPr lang="en-GB" sz="900" dirty="0"/>
              <a:t>Produces </a:t>
            </a:r>
            <a:r>
              <a:rPr lang="en-GB" sz="900" b="1" dirty="0"/>
              <a:t>annual global embeddings (2017–2024)</a:t>
            </a:r>
            <a:r>
              <a:rPr lang="en-GB" sz="900" dirty="0"/>
              <a:t> at 10 m resolution.</a:t>
            </a:r>
          </a:p>
          <a:p>
            <a:r>
              <a:rPr lang="en-GB" sz="900" dirty="0"/>
              <a:t>Entire model open-source and reproducible via </a:t>
            </a:r>
            <a:r>
              <a:rPr lang="en-GB" sz="900" b="1" dirty="0" err="1"/>
              <a:t>GeoTessera</a:t>
            </a:r>
            <a:r>
              <a:rPr lang="en-GB" sz="900" dirty="0"/>
              <a:t> library (</a:t>
            </a:r>
            <a:r>
              <a:rPr lang="en-GB" sz="900" dirty="0" err="1"/>
              <a:t>PyPI</a:t>
            </a:r>
            <a:r>
              <a:rPr lang="en-GB" sz="900" dirty="0"/>
              <a:t>).</a:t>
            </a:r>
          </a:p>
          <a:p>
            <a:pPr marL="0" indent="0">
              <a:buNone/>
            </a:pPr>
            <a:r>
              <a:rPr lang="en-GB" sz="900" b="1" dirty="0"/>
              <a:t>Impact</a:t>
            </a:r>
            <a:endParaRPr lang="en-GB" sz="900" dirty="0"/>
          </a:p>
          <a:p>
            <a:r>
              <a:rPr lang="en-GB" sz="900" dirty="0"/>
              <a:t>Outperforms both Google </a:t>
            </a:r>
            <a:r>
              <a:rPr lang="en-GB" sz="900" dirty="0" err="1"/>
              <a:t>AlphaEarth</a:t>
            </a:r>
            <a:r>
              <a:rPr lang="en-GB" sz="900" dirty="0"/>
              <a:t> and PRESTO on five benchmark tasks – crop classification, biomass estimation, canopy height, fire mapping, and carbon stocking indices</a:t>
            </a:r>
          </a:p>
          <a:p>
            <a:r>
              <a:rPr lang="en-GB" sz="900" dirty="0"/>
              <a:t>First open, FAIR-compliant, </a:t>
            </a:r>
            <a:r>
              <a:rPr lang="en-GB" sz="900" i="1" dirty="0"/>
              <a:t>pre-computed</a:t>
            </a:r>
            <a:r>
              <a:rPr lang="en-GB" sz="900" dirty="0"/>
              <a:t> geospatial foundation model.</a:t>
            </a:r>
          </a:p>
          <a:p>
            <a:r>
              <a:rPr lang="en-GB" sz="900" dirty="0"/>
              <a:t>Removes the need for fine-tuning or high-performance compute – anyone can map ecosystems with a few labels.</a:t>
            </a:r>
          </a:p>
          <a:p>
            <a:r>
              <a:rPr lang="en-GB" sz="900" dirty="0"/>
              <a:t>Sets a new standard for transparent, accessible AI in Earth observation.</a:t>
            </a:r>
          </a:p>
          <a:p>
            <a:pPr marL="0" indent="0">
              <a:buNone/>
            </a:pPr>
            <a:endParaRPr lang="en-GB" sz="900" dirty="0"/>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4;g3706381bd2f_0_813" title="Screen Shot 2025-07-17 at 8.15.58 PM.png">
            <a:extLst>
              <a:ext uri="{FF2B5EF4-FFF2-40B4-BE49-F238E27FC236}">
                <a16:creationId xmlns:a16="http://schemas.microsoft.com/office/drawing/2014/main" id="{191CF577-016F-E819-27AD-226F6A0E3225}"/>
              </a:ext>
            </a:extLst>
          </p:cNvPr>
          <p:cNvPicPr preferRelativeResize="0"/>
          <p:nvPr/>
        </p:nvPicPr>
        <p:blipFill>
          <a:blip r:embed="rId3"/>
          <a:stretch>
            <a:fillRect/>
          </a:stretch>
        </p:blipFill>
        <p:spPr>
          <a:xfrm>
            <a:off x="5987738" y="2081436"/>
            <a:ext cx="5628018" cy="2462258"/>
          </a:xfrm>
          <a:prstGeom prst="rect">
            <a:avLst/>
          </a:prstGeom>
          <a:noFill/>
        </p:spPr>
      </p:pic>
      <p:sp>
        <p:nvSpPr>
          <p:cNvPr id="8" name="TextBox 7">
            <a:extLst>
              <a:ext uri="{FF2B5EF4-FFF2-40B4-BE49-F238E27FC236}">
                <a16:creationId xmlns:a16="http://schemas.microsoft.com/office/drawing/2014/main" id="{CB9B30C6-2777-96AC-495E-F5EA5041EEFC}"/>
              </a:ext>
            </a:extLst>
          </p:cNvPr>
          <p:cNvSpPr txBox="1"/>
          <p:nvPr/>
        </p:nvSpPr>
        <p:spPr>
          <a:xfrm>
            <a:off x="7955074" y="5878394"/>
            <a:ext cx="4202084" cy="338554"/>
          </a:xfrm>
          <a:prstGeom prst="rect">
            <a:avLst/>
          </a:prstGeom>
          <a:noFill/>
        </p:spPr>
        <p:txBody>
          <a:bodyPr wrap="square" rtlCol="0">
            <a:spAutoFit/>
          </a:bodyPr>
          <a:lstStyle/>
          <a:p>
            <a:r>
              <a:rPr lang="en-GB" sz="1600" dirty="0"/>
              <a:t>Source: Feng et al (2025) </a:t>
            </a:r>
            <a:r>
              <a:rPr lang="en-GB" sz="1600" u="sng" dirty="0">
                <a:hlinkClick r:id="rId4"/>
              </a:rPr>
              <a:t>arXiv:2506.20380</a:t>
            </a:r>
            <a:endParaRPr lang="en-GB" sz="1600" dirty="0"/>
          </a:p>
        </p:txBody>
      </p:sp>
    </p:spTree>
    <p:extLst>
      <p:ext uri="{BB962C8B-B14F-4D97-AF65-F5344CB8AC3E}">
        <p14:creationId xmlns:p14="http://schemas.microsoft.com/office/powerpoint/2010/main" val="237008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1DFEE8-C521-C5EF-08F9-78160B727222}"/>
              </a:ext>
            </a:extLst>
          </p:cNvPr>
          <p:cNvSpPr txBox="1"/>
          <p:nvPr/>
        </p:nvSpPr>
        <p:spPr>
          <a:xfrm>
            <a:off x="-693736" y="140073"/>
            <a:ext cx="5302053" cy="523220"/>
          </a:xfrm>
          <a:prstGeom prst="rect">
            <a:avLst/>
          </a:prstGeom>
          <a:noFill/>
        </p:spPr>
        <p:txBody>
          <a:bodyPr wrap="square">
            <a:spAutoFit/>
          </a:bodyPr>
          <a:lstStyle/>
          <a:p>
            <a:pPr algn="ctr" rtl="0">
              <a:buNone/>
            </a:pPr>
            <a:r>
              <a:rPr lang="en-GB" sz="2800" dirty="0">
                <a:solidFill>
                  <a:srgbClr val="000000"/>
                </a:solidFill>
                <a:latin typeface="+mj-lt"/>
              </a:rPr>
              <a:t>TESSERA Tool Kit</a:t>
            </a:r>
            <a:endParaRPr lang="en-GB" sz="2800" dirty="0">
              <a:effectLst/>
              <a:latin typeface="+mj-lt"/>
            </a:endParaRPr>
          </a:p>
        </p:txBody>
      </p:sp>
      <p:sp>
        <p:nvSpPr>
          <p:cNvPr id="5" name="TextBox 4">
            <a:extLst>
              <a:ext uri="{FF2B5EF4-FFF2-40B4-BE49-F238E27FC236}">
                <a16:creationId xmlns:a16="http://schemas.microsoft.com/office/drawing/2014/main" id="{8F67E540-05B5-DE62-E973-BE81C6105B30}"/>
              </a:ext>
            </a:extLst>
          </p:cNvPr>
          <p:cNvSpPr txBox="1"/>
          <p:nvPr/>
        </p:nvSpPr>
        <p:spPr>
          <a:xfrm>
            <a:off x="4848543" y="932553"/>
            <a:ext cx="2131377" cy="400110"/>
          </a:xfrm>
          <a:prstGeom prst="rect">
            <a:avLst/>
          </a:prstGeom>
          <a:noFill/>
        </p:spPr>
        <p:txBody>
          <a:bodyPr wrap="square">
            <a:spAutoFit/>
          </a:bodyPr>
          <a:lstStyle/>
          <a:p>
            <a:pPr algn="ctr" rtl="0">
              <a:buNone/>
            </a:pPr>
            <a:r>
              <a:rPr lang="en-GB" sz="2000" b="1" dirty="0" err="1">
                <a:solidFill>
                  <a:srgbClr val="000000"/>
                </a:solidFill>
                <a:latin typeface="Aptos (Body)"/>
              </a:rPr>
              <a:t>Geotessera</a:t>
            </a:r>
            <a:endParaRPr lang="en-GB" sz="2000" b="1" dirty="0">
              <a:effectLst/>
              <a:latin typeface="Aptos (Body)"/>
            </a:endParaRPr>
          </a:p>
        </p:txBody>
      </p:sp>
      <p:pic>
        <p:nvPicPr>
          <p:cNvPr id="7" name="Picture 6">
            <a:extLst>
              <a:ext uri="{FF2B5EF4-FFF2-40B4-BE49-F238E27FC236}">
                <a16:creationId xmlns:a16="http://schemas.microsoft.com/office/drawing/2014/main" id="{B8D2ECCD-E022-3DC0-87DD-DD041FB2E013}"/>
              </a:ext>
            </a:extLst>
          </p:cNvPr>
          <p:cNvPicPr>
            <a:picLocks noChangeAspect="1"/>
          </p:cNvPicPr>
          <p:nvPr/>
        </p:nvPicPr>
        <p:blipFill>
          <a:blip r:embed="rId2"/>
          <a:stretch>
            <a:fillRect/>
          </a:stretch>
        </p:blipFill>
        <p:spPr>
          <a:xfrm>
            <a:off x="4173898" y="1290320"/>
            <a:ext cx="3567185" cy="2997200"/>
          </a:xfrm>
          <a:prstGeom prst="rect">
            <a:avLst/>
          </a:prstGeom>
        </p:spPr>
      </p:pic>
      <p:sp>
        <p:nvSpPr>
          <p:cNvPr id="9" name="TextBox 8">
            <a:extLst>
              <a:ext uri="{FF2B5EF4-FFF2-40B4-BE49-F238E27FC236}">
                <a16:creationId xmlns:a16="http://schemas.microsoft.com/office/drawing/2014/main" id="{D6F0DB9A-9BFF-2E1E-8B10-8DA9E9E7C166}"/>
              </a:ext>
            </a:extLst>
          </p:cNvPr>
          <p:cNvSpPr txBox="1"/>
          <p:nvPr/>
        </p:nvSpPr>
        <p:spPr>
          <a:xfrm>
            <a:off x="4636770" y="4351665"/>
            <a:ext cx="3181350" cy="2292935"/>
          </a:xfrm>
          <a:prstGeom prst="rect">
            <a:avLst/>
          </a:prstGeom>
          <a:noFill/>
        </p:spPr>
        <p:txBody>
          <a:bodyPr wrap="square">
            <a:spAutoFit/>
          </a:bodyPr>
          <a:lstStyle/>
          <a:p>
            <a:r>
              <a:rPr lang="en-GB" sz="1100" dirty="0"/>
              <a:t>User Request (</a:t>
            </a:r>
            <a:r>
              <a:rPr lang="en-GB" sz="1100" dirty="0" err="1"/>
              <a:t>lat</a:t>
            </a:r>
            <a:r>
              <a:rPr lang="en-GB" sz="1100" dirty="0"/>
              <a:t>/</a:t>
            </a:r>
            <a:r>
              <a:rPr lang="en-GB" sz="1100" dirty="0" err="1"/>
              <a:t>lon</a:t>
            </a:r>
            <a:r>
              <a:rPr lang="en-GB" sz="1100" dirty="0"/>
              <a:t> </a:t>
            </a:r>
            <a:r>
              <a:rPr lang="en-GB" sz="1100" dirty="0" err="1"/>
              <a:t>bbox</a:t>
            </a:r>
            <a:r>
              <a:rPr lang="en-GB" sz="1100" dirty="0"/>
              <a:t>)</a:t>
            </a:r>
          </a:p>
          <a:p>
            <a:r>
              <a:rPr lang="en-GB" sz="1100" dirty="0"/>
              <a:t>    ↓</a:t>
            </a:r>
          </a:p>
          <a:p>
            <a:r>
              <a:rPr lang="en-GB" sz="1100" dirty="0"/>
              <a:t>Registry Lookup (find available tiles)</a:t>
            </a:r>
          </a:p>
          <a:p>
            <a:r>
              <a:rPr lang="en-GB" sz="1100" dirty="0"/>
              <a:t>    ↓</a:t>
            </a:r>
          </a:p>
          <a:p>
            <a:r>
              <a:rPr lang="en-GB" sz="1100" dirty="0"/>
              <a:t>Download Files (via Pooch with caching)</a:t>
            </a:r>
          </a:p>
          <a:p>
            <a:r>
              <a:rPr lang="en-GB" sz="1100" dirty="0"/>
              <a:t>    ├── </a:t>
            </a:r>
            <a:r>
              <a:rPr lang="en-GB" sz="1100" dirty="0" err="1"/>
              <a:t>embedding.npy</a:t>
            </a:r>
            <a:r>
              <a:rPr lang="en-GB" sz="1100" dirty="0"/>
              <a:t> (quantized)</a:t>
            </a:r>
          </a:p>
          <a:p>
            <a:r>
              <a:rPr lang="en-GB" sz="1100" dirty="0"/>
              <a:t>    └── </a:t>
            </a:r>
            <a:r>
              <a:rPr lang="en-GB" sz="1100" dirty="0" err="1"/>
              <a:t>embedding_scales.npy</a:t>
            </a:r>
            <a:endParaRPr lang="en-GB" sz="1100" dirty="0"/>
          </a:p>
          <a:p>
            <a:r>
              <a:rPr lang="en-GB" sz="1100" dirty="0"/>
              <a:t>    ↓</a:t>
            </a:r>
          </a:p>
          <a:p>
            <a:r>
              <a:rPr lang="en-GB" sz="1100" dirty="0"/>
              <a:t>Dequantization (multiply arrays)</a:t>
            </a:r>
          </a:p>
          <a:p>
            <a:r>
              <a:rPr lang="en-GB" sz="1100" dirty="0"/>
              <a:t>    ↓</a:t>
            </a:r>
          </a:p>
          <a:p>
            <a:r>
              <a:rPr lang="en-GB" sz="1100" dirty="0"/>
              <a:t>Output Format</a:t>
            </a:r>
          </a:p>
          <a:p>
            <a:r>
              <a:rPr lang="en-GB" sz="1100" dirty="0"/>
              <a:t>    ├── NumPy arrays → Direct analysis</a:t>
            </a:r>
          </a:p>
          <a:p>
            <a:r>
              <a:rPr lang="en-GB" sz="1100" dirty="0"/>
              <a:t>    └── </a:t>
            </a:r>
            <a:r>
              <a:rPr lang="en-GB" sz="1100" dirty="0" err="1"/>
              <a:t>GeoTIFF</a:t>
            </a:r>
            <a:r>
              <a:rPr lang="en-GB" sz="1100" dirty="0"/>
              <a:t> → GIS integration</a:t>
            </a:r>
          </a:p>
        </p:txBody>
      </p:sp>
      <p:sp>
        <p:nvSpPr>
          <p:cNvPr id="10" name="TextBox 9">
            <a:extLst>
              <a:ext uri="{FF2B5EF4-FFF2-40B4-BE49-F238E27FC236}">
                <a16:creationId xmlns:a16="http://schemas.microsoft.com/office/drawing/2014/main" id="{74784AEC-BA82-CB1F-96EB-A60D2329EC98}"/>
              </a:ext>
            </a:extLst>
          </p:cNvPr>
          <p:cNvSpPr txBox="1"/>
          <p:nvPr/>
        </p:nvSpPr>
        <p:spPr>
          <a:xfrm>
            <a:off x="929481" y="932553"/>
            <a:ext cx="2055618" cy="400110"/>
          </a:xfrm>
          <a:prstGeom prst="rect">
            <a:avLst/>
          </a:prstGeom>
          <a:noFill/>
        </p:spPr>
        <p:txBody>
          <a:bodyPr wrap="square">
            <a:spAutoFit/>
          </a:bodyPr>
          <a:lstStyle/>
          <a:p>
            <a:pPr algn="ctr" rtl="0">
              <a:buNone/>
            </a:pPr>
            <a:r>
              <a:rPr lang="en-GB" sz="2000" b="1" dirty="0" err="1"/>
              <a:t>Tessera</a:t>
            </a:r>
            <a:endParaRPr lang="en-GB" sz="2000" b="1" dirty="0"/>
          </a:p>
        </p:txBody>
      </p:sp>
      <p:pic>
        <p:nvPicPr>
          <p:cNvPr id="12" name="Picture 11">
            <a:extLst>
              <a:ext uri="{FF2B5EF4-FFF2-40B4-BE49-F238E27FC236}">
                <a16:creationId xmlns:a16="http://schemas.microsoft.com/office/drawing/2014/main" id="{FC9CFCA0-1B15-9F27-07F8-C02C2B1A237C}"/>
              </a:ext>
            </a:extLst>
          </p:cNvPr>
          <p:cNvPicPr>
            <a:picLocks noChangeAspect="1"/>
          </p:cNvPicPr>
          <p:nvPr/>
        </p:nvPicPr>
        <p:blipFill>
          <a:blip r:embed="rId3"/>
          <a:stretch>
            <a:fillRect/>
          </a:stretch>
        </p:blipFill>
        <p:spPr>
          <a:xfrm>
            <a:off x="369812" y="1623060"/>
            <a:ext cx="3315654" cy="3611880"/>
          </a:xfrm>
          <a:prstGeom prst="rect">
            <a:avLst/>
          </a:prstGeom>
        </p:spPr>
      </p:pic>
      <p:sp>
        <p:nvSpPr>
          <p:cNvPr id="13" name="TextBox 12">
            <a:extLst>
              <a:ext uri="{FF2B5EF4-FFF2-40B4-BE49-F238E27FC236}">
                <a16:creationId xmlns:a16="http://schemas.microsoft.com/office/drawing/2014/main" id="{11886B6D-6182-C26E-13E2-B9E54E1522AC}"/>
              </a:ext>
            </a:extLst>
          </p:cNvPr>
          <p:cNvSpPr txBox="1"/>
          <p:nvPr/>
        </p:nvSpPr>
        <p:spPr>
          <a:xfrm>
            <a:off x="8929882" y="890210"/>
            <a:ext cx="2131377" cy="400110"/>
          </a:xfrm>
          <a:prstGeom prst="rect">
            <a:avLst/>
          </a:prstGeom>
          <a:noFill/>
        </p:spPr>
        <p:txBody>
          <a:bodyPr wrap="square">
            <a:spAutoFit/>
          </a:bodyPr>
          <a:lstStyle/>
          <a:p>
            <a:pPr algn="ctr" rtl="0">
              <a:buNone/>
            </a:pPr>
            <a:r>
              <a:rPr lang="en-US" altLang="zh-CN" sz="2000" b="1" dirty="0">
                <a:solidFill>
                  <a:srgbClr val="000000"/>
                </a:solidFill>
                <a:latin typeface="Aptos (Body)"/>
              </a:rPr>
              <a:t>Interactive Map</a:t>
            </a:r>
            <a:endParaRPr lang="en-GB" sz="2000" b="1" dirty="0">
              <a:effectLst/>
              <a:latin typeface="Aptos (Body)"/>
            </a:endParaRPr>
          </a:p>
        </p:txBody>
      </p:sp>
      <p:pic>
        <p:nvPicPr>
          <p:cNvPr id="1026" name="Picture 2" descr="Map Loaded">
            <a:extLst>
              <a:ext uri="{FF2B5EF4-FFF2-40B4-BE49-F238E27FC236}">
                <a16:creationId xmlns:a16="http://schemas.microsoft.com/office/drawing/2014/main" id="{F989E914-7A43-6762-79EB-14F551D5C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15" y="4161675"/>
            <a:ext cx="3471933" cy="2570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t Region">
            <a:extLst>
              <a:ext uri="{FF2B5EF4-FFF2-40B4-BE49-F238E27FC236}">
                <a16:creationId xmlns:a16="http://schemas.microsoft.com/office/drawing/2014/main" id="{DEEBE6B4-A88E-997F-347A-30E1B6F3D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985" y="1332663"/>
            <a:ext cx="3181984" cy="28290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C775C46-11AB-EE27-3EB1-1213CB728238}"/>
              </a:ext>
            </a:extLst>
          </p:cNvPr>
          <p:cNvSpPr txBox="1"/>
          <p:nvPr/>
        </p:nvSpPr>
        <p:spPr>
          <a:xfrm>
            <a:off x="490552" y="5600144"/>
            <a:ext cx="3181350" cy="861774"/>
          </a:xfrm>
          <a:prstGeom prst="rect">
            <a:avLst/>
          </a:prstGeom>
          <a:noFill/>
        </p:spPr>
        <p:txBody>
          <a:bodyPr wrap="square">
            <a:spAutoFit/>
          </a:bodyPr>
          <a:lstStyle/>
          <a:p>
            <a:r>
              <a:rPr lang="en-GB" sz="1200" dirty="0"/>
              <a:t>Fully open-sourced repo</a:t>
            </a:r>
          </a:p>
          <a:p>
            <a:pPr marL="171450" indent="-171450">
              <a:buFont typeface="Arial" panose="020B0604020202020204" pitchFamily="34" charset="0"/>
              <a:buChar char="•"/>
            </a:pPr>
            <a:r>
              <a:rPr lang="en-GB" sz="1200" dirty="0"/>
              <a:t>Train the model</a:t>
            </a:r>
          </a:p>
          <a:p>
            <a:pPr marL="171450" indent="-171450">
              <a:buFont typeface="Arial" panose="020B0604020202020204" pitchFamily="34" charset="0"/>
              <a:buChar char="•"/>
            </a:pPr>
            <a:r>
              <a:rPr lang="en-GB" sz="1200" dirty="0"/>
              <a:t>Evaluate the model</a:t>
            </a:r>
          </a:p>
          <a:p>
            <a:pPr marL="171450" indent="-171450">
              <a:buFont typeface="Arial" panose="020B0604020202020204" pitchFamily="34" charset="0"/>
              <a:buChar char="•"/>
            </a:pPr>
            <a:r>
              <a:rPr lang="en-GB" sz="1200" dirty="0"/>
              <a:t>Create embeddings </a:t>
            </a:r>
            <a:r>
              <a:rPr lang="en-GB" sz="1400" b="1" dirty="0"/>
              <a:t>yourself</a:t>
            </a:r>
            <a:endParaRPr lang="en-GB" sz="1200" b="1" dirty="0"/>
          </a:p>
        </p:txBody>
      </p:sp>
    </p:spTree>
    <p:extLst>
      <p:ext uri="{BB962C8B-B14F-4D97-AF65-F5344CB8AC3E}">
        <p14:creationId xmlns:p14="http://schemas.microsoft.com/office/powerpoint/2010/main" val="420207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Val di Fassa - Dolomiti - Sassolungo e Sassopiatto | © Gloria Ramirez">
            <a:extLst>
              <a:ext uri="{FF2B5EF4-FFF2-40B4-BE49-F238E27FC236}">
                <a16:creationId xmlns:a16="http://schemas.microsoft.com/office/drawing/2014/main" id="{0F2A3310-33B9-DD48-665B-4E19DF33DB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129000"/>
                    </a14:imgEffect>
                    <a14:imgEffect>
                      <a14:brightnessContrast bright="-13000" contrast="13000"/>
                    </a14:imgEffect>
                  </a14:imgLayer>
                </a14:imgProps>
              </a:ext>
              <a:ext uri="{28A0092B-C50C-407E-A947-70E740481C1C}">
                <a14:useLocalDpi xmlns:a14="http://schemas.microsoft.com/office/drawing/2010/main" val="0"/>
              </a:ext>
            </a:extLst>
          </a:blip>
          <a:srcRect l="29258" r="7293"/>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42BE17-B3F5-1A26-6FF9-5026008CD2E1}"/>
              </a:ext>
            </a:extLst>
          </p:cNvPr>
          <p:cNvSpPr>
            <a:spLocks noGrp="1"/>
          </p:cNvSpPr>
          <p:nvPr>
            <p:ph type="title"/>
          </p:nvPr>
        </p:nvSpPr>
        <p:spPr>
          <a:xfrm>
            <a:off x="7531610" y="365125"/>
            <a:ext cx="3822189" cy="1899912"/>
          </a:xfrm>
        </p:spPr>
        <p:txBody>
          <a:bodyPr>
            <a:normAutofit/>
          </a:bodyPr>
          <a:lstStyle/>
          <a:p>
            <a:r>
              <a:rPr lang="en-GB" sz="4000" dirty="0"/>
              <a:t>Case study: Trentino forests</a:t>
            </a:r>
          </a:p>
        </p:txBody>
      </p:sp>
      <p:sp>
        <p:nvSpPr>
          <p:cNvPr id="3" name="Content Placeholder 2">
            <a:extLst>
              <a:ext uri="{FF2B5EF4-FFF2-40B4-BE49-F238E27FC236}">
                <a16:creationId xmlns:a16="http://schemas.microsoft.com/office/drawing/2014/main" id="{1E0D5758-86E2-ECCA-53C1-8E2FCC1C0D38}"/>
              </a:ext>
            </a:extLst>
          </p:cNvPr>
          <p:cNvSpPr>
            <a:spLocks noGrp="1"/>
          </p:cNvSpPr>
          <p:nvPr>
            <p:ph idx="1"/>
          </p:nvPr>
        </p:nvSpPr>
        <p:spPr>
          <a:xfrm>
            <a:off x="7531610" y="2434201"/>
            <a:ext cx="3822189" cy="3742762"/>
          </a:xfrm>
        </p:spPr>
        <p:txBody>
          <a:bodyPr>
            <a:normAutofit/>
          </a:bodyPr>
          <a:lstStyle/>
          <a:p>
            <a:pPr eaLnBrk="0" fontAlgn="base" hangingPunct="0">
              <a:spcBef>
                <a:spcPct val="0"/>
              </a:spcBef>
              <a:spcAft>
                <a:spcPts val="600"/>
              </a:spcAft>
            </a:pPr>
            <a:r>
              <a:rPr lang="en-US" altLang="en-US" sz="1000" b="1" dirty="0"/>
              <a:t>Diverse mountain landscapes</a:t>
            </a:r>
            <a:r>
              <a:rPr lang="en-US" altLang="en-US" sz="1000" dirty="0"/>
              <a:t>: from valley bottoms to high alpine peaks (200–3,800 m).</a:t>
            </a:r>
          </a:p>
          <a:p>
            <a:pPr eaLnBrk="0" fontAlgn="base" hangingPunct="0">
              <a:spcBef>
                <a:spcPct val="0"/>
              </a:spcBef>
              <a:spcAft>
                <a:spcPts val="600"/>
              </a:spcAft>
            </a:pPr>
            <a:r>
              <a:rPr lang="en-US" altLang="en-US" sz="1000" b="1" dirty="0"/>
              <a:t>Montane forests (600–1,200 m):</a:t>
            </a:r>
            <a:r>
              <a:rPr lang="en-US" altLang="en-US" sz="1000" dirty="0"/>
              <a:t> dominated by European beech (</a:t>
            </a:r>
            <a:r>
              <a:rPr lang="en-US" altLang="en-US" sz="1000" i="1" dirty="0"/>
              <a:t>Fagus sylvatica</a:t>
            </a:r>
            <a:r>
              <a:rPr lang="en-US" altLang="en-US" sz="1000" dirty="0"/>
              <a:t>), mixed with oak, hornbeam, and chestnut in warmer sites.</a:t>
            </a:r>
          </a:p>
          <a:p>
            <a:pPr eaLnBrk="0" fontAlgn="base" hangingPunct="0">
              <a:spcBef>
                <a:spcPct val="0"/>
              </a:spcBef>
              <a:spcAft>
                <a:spcPts val="600"/>
              </a:spcAft>
            </a:pPr>
            <a:r>
              <a:rPr lang="en-US" altLang="en-US" sz="1000" b="1" dirty="0"/>
              <a:t>Submontane–montane conifers (1,200–1,800 m):</a:t>
            </a:r>
            <a:r>
              <a:rPr lang="en-US" altLang="en-US" sz="1000" dirty="0"/>
              <a:t> Norway spruce (</a:t>
            </a:r>
            <a:r>
              <a:rPr lang="en-US" altLang="en-US" sz="1000" i="1" dirty="0"/>
              <a:t>Picea abies</a:t>
            </a:r>
            <a:r>
              <a:rPr lang="en-US" altLang="en-US" sz="1000" dirty="0"/>
              <a:t>) and silver fir (</a:t>
            </a:r>
            <a:r>
              <a:rPr lang="en-US" altLang="en-US" sz="1000" i="1" dirty="0"/>
              <a:t>Abies alba</a:t>
            </a:r>
            <a:r>
              <a:rPr lang="en-US" altLang="en-US" sz="1000" dirty="0"/>
              <a:t>) form extensive productive forests.</a:t>
            </a:r>
          </a:p>
          <a:p>
            <a:pPr eaLnBrk="0" fontAlgn="base" hangingPunct="0">
              <a:spcBef>
                <a:spcPct val="0"/>
              </a:spcBef>
              <a:spcAft>
                <a:spcPts val="600"/>
              </a:spcAft>
            </a:pPr>
            <a:r>
              <a:rPr lang="en-US" altLang="en-US" sz="1000" b="1" dirty="0"/>
              <a:t>Subalpine belt (1,800–2,200 m):</a:t>
            </a:r>
            <a:r>
              <a:rPr lang="en-US" altLang="en-US" sz="1000" dirty="0"/>
              <a:t> European larch (</a:t>
            </a:r>
            <a:r>
              <a:rPr lang="en-US" altLang="en-US" sz="1000" i="1" dirty="0"/>
              <a:t>Larix decidua</a:t>
            </a:r>
            <a:r>
              <a:rPr lang="en-US" altLang="en-US" sz="1000" dirty="0"/>
              <a:t>) and stone pine (</a:t>
            </a:r>
            <a:r>
              <a:rPr lang="en-US" altLang="en-US" sz="1000" i="1" dirty="0"/>
              <a:t>Pinus cembra</a:t>
            </a:r>
            <a:r>
              <a:rPr lang="en-US" altLang="en-US" sz="1000" dirty="0"/>
              <a:t>), often in mixed stands with spruce.</a:t>
            </a:r>
          </a:p>
          <a:p>
            <a:pPr eaLnBrk="0" fontAlgn="base" hangingPunct="0">
              <a:spcBef>
                <a:spcPct val="0"/>
              </a:spcBef>
              <a:spcAft>
                <a:spcPts val="600"/>
              </a:spcAft>
            </a:pPr>
            <a:r>
              <a:rPr lang="en-US" altLang="en-US" sz="1000" b="1" dirty="0"/>
              <a:t>Above </a:t>
            </a:r>
            <a:r>
              <a:rPr lang="en-US" altLang="en-US" sz="1000" b="1" dirty="0" err="1"/>
              <a:t>treeline</a:t>
            </a:r>
            <a:r>
              <a:rPr lang="en-US" altLang="en-US" sz="1000" b="1" dirty="0"/>
              <a:t> (&gt;2,000 m):</a:t>
            </a:r>
            <a:r>
              <a:rPr lang="en-US" altLang="en-US" sz="1000" dirty="0"/>
              <a:t> alpine meadows, dwarf shrubs (e.g. </a:t>
            </a:r>
            <a:r>
              <a:rPr lang="en-US" altLang="en-US" sz="1000" i="1" dirty="0"/>
              <a:t>Rhododendron </a:t>
            </a:r>
            <a:r>
              <a:rPr lang="en-US" altLang="en-US" sz="1000" i="1" dirty="0" err="1"/>
              <a:t>ferrugineum</a:t>
            </a:r>
            <a:r>
              <a:rPr lang="en-US" altLang="en-US" sz="1000" dirty="0"/>
              <a:t>), scree and rock habitats.</a:t>
            </a:r>
          </a:p>
          <a:p>
            <a:pPr eaLnBrk="0" fontAlgn="base" hangingPunct="0">
              <a:spcBef>
                <a:spcPct val="0"/>
              </a:spcBef>
              <a:spcAft>
                <a:spcPts val="600"/>
              </a:spcAft>
            </a:pPr>
            <a:r>
              <a:rPr lang="en-US" altLang="en-US" sz="1000" b="1" dirty="0"/>
              <a:t>High biodiversity:</a:t>
            </a:r>
            <a:r>
              <a:rPr lang="en-US" altLang="en-US" sz="1000" dirty="0"/>
              <a:t> transitional zone between Mediterranean and central European floras; strong elevational gradients support varied communities.</a:t>
            </a:r>
          </a:p>
          <a:p>
            <a:pPr eaLnBrk="0" fontAlgn="base" hangingPunct="0">
              <a:spcBef>
                <a:spcPct val="0"/>
              </a:spcBef>
              <a:spcAft>
                <a:spcPts val="600"/>
              </a:spcAft>
            </a:pPr>
            <a:r>
              <a:rPr lang="en-US" altLang="en-US" sz="1000" b="1" dirty="0"/>
              <a:t>Human influence:</a:t>
            </a:r>
            <a:r>
              <a:rPr lang="en-US" altLang="en-US" sz="1000" dirty="0"/>
              <a:t> centuries of forestry, grazing, and meadow management have shaped forest structure and distribution.</a:t>
            </a:r>
          </a:p>
        </p:txBody>
      </p:sp>
    </p:spTree>
    <p:extLst>
      <p:ext uri="{BB962C8B-B14F-4D97-AF65-F5344CB8AC3E}">
        <p14:creationId xmlns:p14="http://schemas.microsoft.com/office/powerpoint/2010/main" val="329281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62;p14">
            <a:extLst>
              <a:ext uri="{FF2B5EF4-FFF2-40B4-BE49-F238E27FC236}">
                <a16:creationId xmlns:a16="http://schemas.microsoft.com/office/drawing/2014/main" id="{A5D9354A-8112-B17C-9D16-418FF49E0568}"/>
              </a:ext>
            </a:extLst>
          </p:cNvPr>
          <p:cNvPicPr preferRelativeResize="0"/>
          <p:nvPr/>
        </p:nvPicPr>
        <p:blipFill>
          <a:blip r:embed="rId2"/>
          <a:srcRect t="36" r="-2" b="1193"/>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p:spPr>
      </p:pic>
      <p:sp useBgFill="1">
        <p:nvSpPr>
          <p:cNvPr id="31" name="Freeform: Shape 3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D53CEB-1872-50C2-3018-37F99C129BC6}"/>
              </a:ext>
            </a:extLst>
          </p:cNvPr>
          <p:cNvSpPr>
            <a:spLocks noGrp="1"/>
          </p:cNvSpPr>
          <p:nvPr>
            <p:ph type="title"/>
          </p:nvPr>
        </p:nvSpPr>
        <p:spPr>
          <a:xfrm>
            <a:off x="374904" y="856488"/>
            <a:ext cx="4992624" cy="1243584"/>
          </a:xfrm>
        </p:spPr>
        <p:txBody>
          <a:bodyPr anchor="ctr">
            <a:normAutofit/>
          </a:bodyPr>
          <a:lstStyle/>
          <a:p>
            <a:r>
              <a:rPr lang="en-GB" sz="3400"/>
              <a:t>Trentino dataset</a:t>
            </a:r>
          </a:p>
        </p:txBody>
      </p:sp>
      <p:sp>
        <p:nvSpPr>
          <p:cNvPr id="28" name="Rectangle 27">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367DB9A-E9D8-76D5-9BD4-E491695E1FD5}"/>
              </a:ext>
            </a:extLst>
          </p:cNvPr>
          <p:cNvSpPr>
            <a:spLocks noGrp="1"/>
          </p:cNvSpPr>
          <p:nvPr>
            <p:ph idx="1"/>
          </p:nvPr>
        </p:nvSpPr>
        <p:spPr>
          <a:xfrm>
            <a:off x="374904" y="2522949"/>
            <a:ext cx="5065776" cy="3402363"/>
          </a:xfrm>
        </p:spPr>
        <p:txBody>
          <a:bodyPr anchor="t">
            <a:normAutofit lnSpcReduction="10000"/>
          </a:bodyPr>
          <a:lstStyle/>
          <a:p>
            <a:r>
              <a:rPr lang="en-GB" sz="2000" dirty="0"/>
              <a:t>Collected 2010-2021</a:t>
            </a:r>
          </a:p>
          <a:p>
            <a:r>
              <a:rPr lang="en-GB" sz="2000" dirty="0"/>
              <a:t>100,000+ mixed parcels</a:t>
            </a:r>
          </a:p>
          <a:p>
            <a:r>
              <a:rPr lang="en-GB" sz="2000" dirty="0"/>
              <a:t>Assessed by local foresters</a:t>
            </a:r>
          </a:p>
          <a:p>
            <a:r>
              <a:rPr lang="en-GB" sz="2000" dirty="0"/>
              <a:t>47 species</a:t>
            </a:r>
          </a:p>
          <a:p>
            <a:r>
              <a:rPr lang="en-GB" sz="2000" dirty="0"/>
              <a:t>Crown area proportions (% sp. cover)</a:t>
            </a:r>
          </a:p>
          <a:p>
            <a:r>
              <a:rPr lang="en-GB" sz="2000" dirty="0"/>
              <a:t>E.g. Parcel 1: 60% </a:t>
            </a:r>
            <a:r>
              <a:rPr lang="en-GB" sz="2000" i="1" dirty="0"/>
              <a:t>Larix decidua</a:t>
            </a:r>
            <a:r>
              <a:rPr lang="en-GB" sz="2000" dirty="0"/>
              <a:t>, 40% </a:t>
            </a:r>
            <a:r>
              <a:rPr lang="en-GB" sz="2000" i="1" dirty="0"/>
              <a:t>Picea abies</a:t>
            </a:r>
          </a:p>
          <a:p>
            <a:r>
              <a:rPr lang="en-GB" sz="2000" i="1" dirty="0"/>
              <a:t>Courtesy of Michele Dalponte and Jana Wicklein (Edmund Mach Foundation)</a:t>
            </a:r>
            <a:br>
              <a:rPr lang="en-GB" sz="2000" dirty="0"/>
            </a:br>
            <a:endParaRPr lang="en-GB" sz="2000" dirty="0"/>
          </a:p>
        </p:txBody>
      </p:sp>
    </p:spTree>
    <p:extLst>
      <p:ext uri="{BB962C8B-B14F-4D97-AF65-F5344CB8AC3E}">
        <p14:creationId xmlns:p14="http://schemas.microsoft.com/office/powerpoint/2010/main" val="277488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88EF0-114E-AEE4-21E4-6BD31BEC07FD}"/>
              </a:ext>
            </a:extLst>
          </p:cNvPr>
          <p:cNvSpPr>
            <a:spLocks noGrp="1"/>
          </p:cNvSpPr>
          <p:nvPr>
            <p:ph type="title"/>
          </p:nvPr>
        </p:nvSpPr>
        <p:spPr>
          <a:xfrm>
            <a:off x="761803" y="350196"/>
            <a:ext cx="4646904" cy="1624520"/>
          </a:xfrm>
        </p:spPr>
        <p:txBody>
          <a:bodyPr anchor="ctr">
            <a:normAutofit/>
          </a:bodyPr>
          <a:lstStyle/>
          <a:p>
            <a:r>
              <a:rPr lang="en-GB" sz="4000"/>
              <a:t>Methods</a:t>
            </a:r>
          </a:p>
        </p:txBody>
      </p:sp>
      <p:sp>
        <p:nvSpPr>
          <p:cNvPr id="3" name="Content Placeholder 2">
            <a:extLst>
              <a:ext uri="{FF2B5EF4-FFF2-40B4-BE49-F238E27FC236}">
                <a16:creationId xmlns:a16="http://schemas.microsoft.com/office/drawing/2014/main" id="{632EF9BB-7764-424F-1D98-F13CE446E4B0}"/>
              </a:ext>
            </a:extLst>
          </p:cNvPr>
          <p:cNvSpPr>
            <a:spLocks noGrp="1"/>
          </p:cNvSpPr>
          <p:nvPr>
            <p:ph idx="1"/>
          </p:nvPr>
        </p:nvSpPr>
        <p:spPr>
          <a:xfrm>
            <a:off x="761802" y="2743200"/>
            <a:ext cx="4646905" cy="3613149"/>
          </a:xfrm>
        </p:spPr>
        <p:txBody>
          <a:bodyPr anchor="ctr">
            <a:normAutofit/>
          </a:bodyPr>
          <a:lstStyle/>
          <a:p>
            <a:r>
              <a:rPr lang="en-GB" sz="1100" dirty="0"/>
              <a:t>Read the foundation-model raster stack (optionally stacking a DEM) so every pixel already carries a feature vector aligned to the target grid</a:t>
            </a:r>
          </a:p>
          <a:p>
            <a:r>
              <a:rPr lang="en-GB" sz="1100" dirty="0"/>
              <a:t>Clean the polygon labels by filtering on purity/year, removing ambiguous classes, optionally collapsing to genus, and mapping each parcel to an integer class and parcel id </a:t>
            </a:r>
          </a:p>
          <a:p>
            <a:r>
              <a:rPr lang="en-GB" sz="1100" dirty="0"/>
              <a:t>Rasterize those polygons onto the imagery grid to create per-pixel label and polygon-id rasters, drop classes with too few pixels, and flatten the feature cube into a per-pixel table while masking out unlabelled or invalid samples </a:t>
            </a:r>
          </a:p>
          <a:p>
            <a:r>
              <a:rPr lang="en-GB" sz="1100" dirty="0"/>
              <a:t>Build parcel-intact folds with </a:t>
            </a:r>
            <a:r>
              <a:rPr lang="en-GB" sz="1100" dirty="0" err="1"/>
              <a:t>StratifiedGroupKFold</a:t>
            </a:r>
            <a:r>
              <a:rPr lang="en-GB" sz="1100" dirty="0"/>
              <a:t>, then derive train/validation/test masks so no polygon leaks across splits</a:t>
            </a:r>
          </a:p>
          <a:p>
            <a:r>
              <a:rPr lang="en-GB" sz="1100" dirty="0"/>
              <a:t>Grid search </a:t>
            </a:r>
            <a:r>
              <a:rPr lang="en-GB" sz="1100" dirty="0" err="1"/>
              <a:t>RandomForest</a:t>
            </a:r>
            <a:r>
              <a:rPr lang="en-GB" sz="1100" dirty="0"/>
              <a:t> hyperparameters against the validation fold, and refit the best model on </a:t>
            </a:r>
            <a:r>
              <a:rPr lang="en-GB" sz="1100" dirty="0" err="1"/>
              <a:t>train+val</a:t>
            </a:r>
            <a:r>
              <a:rPr lang="en-GB" sz="1100" dirty="0"/>
              <a:t> before scoring the held-out test pixels</a:t>
            </a:r>
          </a:p>
          <a:p>
            <a:r>
              <a:rPr lang="en-GB" sz="1100" dirty="0"/>
              <a:t>Generate confusion matrices, classification reports, and (if requested) wall-to-wall predictions or label-fraction sweeps</a:t>
            </a:r>
          </a:p>
        </p:txBody>
      </p:sp>
      <p:pic>
        <p:nvPicPr>
          <p:cNvPr id="5" name="Picture 4" descr="Top view of cubes connected with black lines">
            <a:extLst>
              <a:ext uri="{FF2B5EF4-FFF2-40B4-BE49-F238E27FC236}">
                <a16:creationId xmlns:a16="http://schemas.microsoft.com/office/drawing/2014/main" id="{5B5F4AB8-F26A-8C5A-016C-1C1E7BA621B7}"/>
              </a:ext>
            </a:extLst>
          </p:cNvPr>
          <p:cNvPicPr>
            <a:picLocks noChangeAspect="1"/>
          </p:cNvPicPr>
          <p:nvPr/>
        </p:nvPicPr>
        <p:blipFill>
          <a:blip r:embed="rId3"/>
          <a:srcRect l="21590" r="11668"/>
          <a:stretch>
            <a:fillRect/>
          </a:stretch>
        </p:blipFill>
        <p:spPr>
          <a:xfrm>
            <a:off x="6096000" y="1"/>
            <a:ext cx="6102825" cy="6858000"/>
          </a:xfrm>
          <a:prstGeom prst="rect">
            <a:avLst/>
          </a:prstGeom>
        </p:spPr>
      </p:pic>
    </p:spTree>
    <p:extLst>
      <p:ext uri="{BB962C8B-B14F-4D97-AF65-F5344CB8AC3E}">
        <p14:creationId xmlns:p14="http://schemas.microsoft.com/office/powerpoint/2010/main" val="3037436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8026933" y="3487334"/>
            <a:ext cx="3846328" cy="3205933"/>
          </a:xfrm>
          <a:prstGeom prst="rect">
            <a:avLst/>
          </a:prstGeom>
          <a:noFill/>
          <a:ln>
            <a:noFill/>
          </a:ln>
        </p:spPr>
      </p:pic>
      <p:pic>
        <p:nvPicPr>
          <p:cNvPr id="92" name="Google Shape;92;p18"/>
          <p:cNvPicPr preferRelativeResize="0"/>
          <p:nvPr/>
        </p:nvPicPr>
        <p:blipFill>
          <a:blip r:embed="rId4">
            <a:alphaModFix/>
          </a:blip>
          <a:stretch>
            <a:fillRect/>
          </a:stretch>
        </p:blipFill>
        <p:spPr>
          <a:xfrm>
            <a:off x="4200841" y="3487360"/>
            <a:ext cx="3846335" cy="3205905"/>
          </a:xfrm>
          <a:prstGeom prst="rect">
            <a:avLst/>
          </a:prstGeom>
          <a:noFill/>
          <a:ln>
            <a:noFill/>
          </a:ln>
        </p:spPr>
      </p:pic>
      <p:pic>
        <p:nvPicPr>
          <p:cNvPr id="93" name="Google Shape;93;p18"/>
          <p:cNvPicPr preferRelativeResize="0"/>
          <p:nvPr/>
        </p:nvPicPr>
        <p:blipFill>
          <a:blip r:embed="rId5">
            <a:alphaModFix/>
          </a:blip>
          <a:stretch>
            <a:fillRect/>
          </a:stretch>
        </p:blipFill>
        <p:spPr>
          <a:xfrm>
            <a:off x="326701" y="3490951"/>
            <a:ext cx="3846335" cy="3205900"/>
          </a:xfrm>
          <a:prstGeom prst="rect">
            <a:avLst/>
          </a:prstGeom>
          <a:noFill/>
          <a:ln>
            <a:noFill/>
          </a:ln>
        </p:spPr>
      </p:pic>
      <p:pic>
        <p:nvPicPr>
          <p:cNvPr id="94" name="Google Shape;94;p18"/>
          <p:cNvPicPr preferRelativeResize="0"/>
          <p:nvPr/>
        </p:nvPicPr>
        <p:blipFill>
          <a:blip r:embed="rId6">
            <a:alphaModFix/>
          </a:blip>
          <a:stretch>
            <a:fillRect/>
          </a:stretch>
        </p:blipFill>
        <p:spPr>
          <a:xfrm>
            <a:off x="233367" y="182017"/>
            <a:ext cx="3911600" cy="3251200"/>
          </a:xfrm>
          <a:prstGeom prst="rect">
            <a:avLst/>
          </a:prstGeom>
          <a:noFill/>
          <a:ln>
            <a:noFill/>
          </a:ln>
        </p:spPr>
      </p:pic>
      <p:pic>
        <p:nvPicPr>
          <p:cNvPr id="95" name="Google Shape;95;p18"/>
          <p:cNvPicPr preferRelativeResize="0"/>
          <p:nvPr/>
        </p:nvPicPr>
        <p:blipFill>
          <a:blip r:embed="rId7">
            <a:alphaModFix/>
          </a:blip>
          <a:stretch>
            <a:fillRect/>
          </a:stretch>
        </p:blipFill>
        <p:spPr>
          <a:xfrm>
            <a:off x="4167767" y="193185"/>
            <a:ext cx="3911600" cy="3263900"/>
          </a:xfrm>
          <a:prstGeom prst="rect">
            <a:avLst/>
          </a:prstGeom>
          <a:noFill/>
          <a:ln>
            <a:noFill/>
          </a:ln>
        </p:spPr>
      </p:pic>
      <p:pic>
        <p:nvPicPr>
          <p:cNvPr id="96" name="Google Shape;96;p18"/>
          <p:cNvPicPr preferRelativeResize="0"/>
          <p:nvPr/>
        </p:nvPicPr>
        <p:blipFill>
          <a:blip r:embed="rId8">
            <a:alphaModFix/>
          </a:blip>
          <a:stretch>
            <a:fillRect/>
          </a:stretch>
        </p:blipFill>
        <p:spPr>
          <a:xfrm>
            <a:off x="8018328" y="202131"/>
            <a:ext cx="3921839" cy="3263900"/>
          </a:xfrm>
          <a:prstGeom prst="rect">
            <a:avLst/>
          </a:prstGeom>
          <a:noFill/>
          <a:ln>
            <a:noFill/>
          </a:ln>
        </p:spPr>
      </p:pic>
      <p:sp>
        <p:nvSpPr>
          <p:cNvPr id="98" name="Google Shape;98;p18"/>
          <p:cNvSpPr txBox="1"/>
          <p:nvPr/>
        </p:nvSpPr>
        <p:spPr>
          <a:xfrm>
            <a:off x="10426300" y="2826767"/>
            <a:ext cx="1446800" cy="430000"/>
          </a:xfrm>
          <a:prstGeom prst="rect">
            <a:avLst/>
          </a:prstGeom>
          <a:noFill/>
          <a:ln>
            <a:noFill/>
          </a:ln>
        </p:spPr>
        <p:txBody>
          <a:bodyPr spcFirstLastPara="1" wrap="square" lIns="121900" tIns="121900" rIns="121900" bIns="121900" anchor="t" anchorCtr="0">
            <a:noAutofit/>
          </a:bodyPr>
          <a:lstStyle/>
          <a:p>
            <a:r>
              <a:rPr lang="en-GB" sz="2000" dirty="0">
                <a:solidFill>
                  <a:schemeClr val="dk2"/>
                </a:solidFill>
              </a:rPr>
              <a:t>TESSERA</a:t>
            </a:r>
            <a:endParaRPr sz="2000" dirty="0">
              <a:solidFill>
                <a:schemeClr val="dk2"/>
              </a:solidFill>
            </a:endParaRPr>
          </a:p>
        </p:txBody>
      </p:sp>
      <p:sp>
        <p:nvSpPr>
          <p:cNvPr id="4" name="Google Shape;98;p18">
            <a:extLst>
              <a:ext uri="{FF2B5EF4-FFF2-40B4-BE49-F238E27FC236}">
                <a16:creationId xmlns:a16="http://schemas.microsoft.com/office/drawing/2014/main" id="{7836DC8C-E052-AFC1-35AB-D0B9E97EDD8F}"/>
              </a:ext>
            </a:extLst>
          </p:cNvPr>
          <p:cNvSpPr txBox="1"/>
          <p:nvPr/>
        </p:nvSpPr>
        <p:spPr>
          <a:xfrm>
            <a:off x="10162309" y="6009156"/>
            <a:ext cx="1710791" cy="430000"/>
          </a:xfrm>
          <a:prstGeom prst="rect">
            <a:avLst/>
          </a:prstGeom>
          <a:noFill/>
          <a:ln>
            <a:noFill/>
          </a:ln>
        </p:spPr>
        <p:txBody>
          <a:bodyPr spcFirstLastPara="1" wrap="square" lIns="121900" tIns="121900" rIns="121900" bIns="121900" anchor="t" anchorCtr="0">
            <a:noAutofit/>
          </a:bodyPr>
          <a:lstStyle/>
          <a:p>
            <a:r>
              <a:rPr lang="en-GB" sz="2000" dirty="0" err="1">
                <a:solidFill>
                  <a:schemeClr val="dk2"/>
                </a:solidFill>
              </a:rPr>
              <a:t>AlphaEarth</a:t>
            </a:r>
            <a:endParaRPr sz="2000" dirty="0">
              <a:solidFill>
                <a:schemeClr val="dk2"/>
              </a:solidFill>
            </a:endParaRPr>
          </a:p>
        </p:txBody>
      </p:sp>
      <p:sp>
        <p:nvSpPr>
          <p:cNvPr id="5" name="Google Shape;98;p18">
            <a:extLst>
              <a:ext uri="{FF2B5EF4-FFF2-40B4-BE49-F238E27FC236}">
                <a16:creationId xmlns:a16="http://schemas.microsoft.com/office/drawing/2014/main" id="{6D67C628-3924-5851-2AE5-A3B778CF562D}"/>
              </a:ext>
            </a:extLst>
          </p:cNvPr>
          <p:cNvSpPr txBox="1"/>
          <p:nvPr/>
        </p:nvSpPr>
        <p:spPr>
          <a:xfrm>
            <a:off x="374034" y="161149"/>
            <a:ext cx="1446800" cy="430000"/>
          </a:xfrm>
          <a:prstGeom prst="rect">
            <a:avLst/>
          </a:prstGeom>
          <a:noFill/>
          <a:ln>
            <a:noFill/>
          </a:ln>
        </p:spPr>
        <p:txBody>
          <a:bodyPr spcFirstLastPara="1" wrap="square" lIns="121900" tIns="121900" rIns="121900" bIns="121900" anchor="t" anchorCtr="0">
            <a:noAutofit/>
          </a:bodyPr>
          <a:lstStyle/>
          <a:p>
            <a:r>
              <a:rPr lang="en-GB" sz="2000" dirty="0">
                <a:solidFill>
                  <a:schemeClr val="dk2"/>
                </a:solidFill>
              </a:rPr>
              <a:t>Species</a:t>
            </a:r>
            <a:endParaRPr sz="2000" dirty="0">
              <a:solidFill>
                <a:schemeClr val="dk2"/>
              </a:solidFill>
            </a:endParaRPr>
          </a:p>
        </p:txBody>
      </p:sp>
      <p:sp>
        <p:nvSpPr>
          <p:cNvPr id="6" name="Google Shape;98;p18">
            <a:extLst>
              <a:ext uri="{FF2B5EF4-FFF2-40B4-BE49-F238E27FC236}">
                <a16:creationId xmlns:a16="http://schemas.microsoft.com/office/drawing/2014/main" id="{CDD98AEF-D869-BC71-E159-9DAD0F90E76B}"/>
              </a:ext>
            </a:extLst>
          </p:cNvPr>
          <p:cNvSpPr txBox="1"/>
          <p:nvPr/>
        </p:nvSpPr>
        <p:spPr>
          <a:xfrm>
            <a:off x="4285634" y="159319"/>
            <a:ext cx="1446800" cy="430000"/>
          </a:xfrm>
          <a:prstGeom prst="rect">
            <a:avLst/>
          </a:prstGeom>
          <a:noFill/>
          <a:ln>
            <a:noFill/>
          </a:ln>
        </p:spPr>
        <p:txBody>
          <a:bodyPr spcFirstLastPara="1" wrap="square" lIns="121900" tIns="121900" rIns="121900" bIns="121900" anchor="t" anchorCtr="0">
            <a:noAutofit/>
          </a:bodyPr>
          <a:lstStyle/>
          <a:p>
            <a:r>
              <a:rPr lang="en-GB" sz="2000" dirty="0">
                <a:solidFill>
                  <a:schemeClr val="dk2"/>
                </a:solidFill>
              </a:rPr>
              <a:t>Genus</a:t>
            </a:r>
            <a:endParaRPr sz="2000" dirty="0">
              <a:solidFill>
                <a:schemeClr val="dk2"/>
              </a:solidFill>
            </a:endParaRPr>
          </a:p>
        </p:txBody>
      </p:sp>
      <p:sp>
        <p:nvSpPr>
          <p:cNvPr id="7" name="Google Shape;98;p18">
            <a:extLst>
              <a:ext uri="{FF2B5EF4-FFF2-40B4-BE49-F238E27FC236}">
                <a16:creationId xmlns:a16="http://schemas.microsoft.com/office/drawing/2014/main" id="{66AFD5BF-7E8F-4D69-D291-8E48600AAB68}"/>
              </a:ext>
            </a:extLst>
          </p:cNvPr>
          <p:cNvSpPr txBox="1"/>
          <p:nvPr/>
        </p:nvSpPr>
        <p:spPr>
          <a:xfrm>
            <a:off x="8112616" y="170402"/>
            <a:ext cx="2905902" cy="430000"/>
          </a:xfrm>
          <a:prstGeom prst="rect">
            <a:avLst/>
          </a:prstGeom>
          <a:noFill/>
          <a:ln>
            <a:noFill/>
          </a:ln>
        </p:spPr>
        <p:txBody>
          <a:bodyPr spcFirstLastPara="1" wrap="square" lIns="121900" tIns="121900" rIns="121900" bIns="121900" anchor="t" anchorCtr="0">
            <a:noAutofit/>
          </a:bodyPr>
          <a:lstStyle/>
          <a:p>
            <a:r>
              <a:rPr lang="en-GB" sz="2000" dirty="0">
                <a:solidFill>
                  <a:schemeClr val="dk2"/>
                </a:solidFill>
              </a:rPr>
              <a:t>Broadleaf/conifer</a:t>
            </a:r>
            <a:endParaRPr sz="2000" dirty="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F0E550-2A0C-ED19-75A5-FE8D75A35339}"/>
              </a:ext>
            </a:extLst>
          </p:cNvPr>
          <p:cNvSpPr>
            <a:spLocks noGrp="1"/>
          </p:cNvSpPr>
          <p:nvPr>
            <p:ph type="title"/>
          </p:nvPr>
        </p:nvSpPr>
        <p:spPr>
          <a:xfrm>
            <a:off x="371094" y="1161288"/>
            <a:ext cx="3438144" cy="1239012"/>
          </a:xfrm>
        </p:spPr>
        <p:txBody>
          <a:bodyPr anchor="ctr">
            <a:normAutofit/>
          </a:bodyPr>
          <a:lstStyle/>
          <a:p>
            <a:r>
              <a:rPr lang="en-GB" sz="2800"/>
              <a:t>Performance of RF models</a:t>
            </a: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DDB5C0-53F3-FF93-2E04-CC096CA71E8E}"/>
              </a:ext>
            </a:extLst>
          </p:cNvPr>
          <p:cNvSpPr>
            <a:spLocks noGrp="1"/>
          </p:cNvSpPr>
          <p:nvPr>
            <p:ph idx="1"/>
          </p:nvPr>
        </p:nvSpPr>
        <p:spPr>
          <a:xfrm>
            <a:off x="371094" y="2718054"/>
            <a:ext cx="3438906" cy="3207258"/>
          </a:xfrm>
        </p:spPr>
        <p:txBody>
          <a:bodyPr anchor="t">
            <a:normAutofit/>
          </a:bodyPr>
          <a:lstStyle/>
          <a:p>
            <a:pPr fontAlgn="base"/>
            <a:r>
              <a:rPr lang="en-GB" sz="1700" dirty="0"/>
              <a:t>Pixels of parcels with purity ≥ 0.8</a:t>
            </a:r>
          </a:p>
          <a:p>
            <a:pPr fontAlgn="base"/>
            <a:r>
              <a:rPr lang="en-GB" sz="1700" dirty="0" err="1"/>
              <a:t>AlphaEarth</a:t>
            </a:r>
            <a:r>
              <a:rPr lang="en-GB" sz="1700" dirty="0"/>
              <a:t> (</a:t>
            </a:r>
            <a:r>
              <a:rPr lang="en-GB" sz="1700" dirty="0" err="1"/>
              <a:t>gse</a:t>
            </a:r>
            <a:r>
              <a:rPr lang="en-GB" sz="1700" dirty="0"/>
              <a:t>) slightly outperforms TESSERA</a:t>
            </a:r>
          </a:p>
          <a:p>
            <a:pPr fontAlgn="base"/>
            <a:r>
              <a:rPr lang="en-GB" sz="1700" dirty="0"/>
              <a:t>Both foundation models much better than Sentinel S2 composites</a:t>
            </a:r>
          </a:p>
          <a:p>
            <a:endParaRPr lang="en-GB" sz="1700" dirty="0"/>
          </a:p>
        </p:txBody>
      </p:sp>
      <p:pic>
        <p:nvPicPr>
          <p:cNvPr id="4" name="Google Shape;116;p20">
            <a:extLst>
              <a:ext uri="{FF2B5EF4-FFF2-40B4-BE49-F238E27FC236}">
                <a16:creationId xmlns:a16="http://schemas.microsoft.com/office/drawing/2014/main" id="{01B73C3C-80B3-32E6-0563-08467BB8D695}"/>
              </a:ext>
            </a:extLst>
          </p:cNvPr>
          <p:cNvPicPr preferRelativeResize="0"/>
          <p:nvPr/>
        </p:nvPicPr>
        <p:blipFill>
          <a:blip r:embed="rId2"/>
          <a:stretch>
            <a:fillRect/>
          </a:stretch>
        </p:blipFill>
        <p:spPr>
          <a:xfrm>
            <a:off x="4901184" y="1402690"/>
            <a:ext cx="6922008" cy="4153204"/>
          </a:xfrm>
          <a:prstGeom prst="rect">
            <a:avLst/>
          </a:prstGeom>
          <a:noFill/>
        </p:spPr>
      </p:pic>
    </p:spTree>
    <p:extLst>
      <p:ext uri="{BB962C8B-B14F-4D97-AF65-F5344CB8AC3E}">
        <p14:creationId xmlns:p14="http://schemas.microsoft.com/office/powerpoint/2010/main" val="216304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26E4EE-1869-61AF-5C63-AFDB9DBE703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Confusion</a:t>
            </a:r>
          </a:p>
        </p:txBody>
      </p:sp>
      <p:pic>
        <p:nvPicPr>
          <p:cNvPr id="5" name="Content Placeholder 4">
            <a:extLst>
              <a:ext uri="{FF2B5EF4-FFF2-40B4-BE49-F238E27FC236}">
                <a16:creationId xmlns:a16="http://schemas.microsoft.com/office/drawing/2014/main" id="{CA0BCEED-A0B0-B184-8314-8C57E1CB1765}"/>
              </a:ext>
            </a:extLst>
          </p:cNvPr>
          <p:cNvPicPr>
            <a:picLocks noGrp="1" noChangeAspect="1"/>
          </p:cNvPicPr>
          <p:nvPr>
            <p:ph idx="1"/>
          </p:nvPr>
        </p:nvPicPr>
        <p:blipFill>
          <a:blip r:embed="rId3"/>
          <a:stretch>
            <a:fillRect/>
          </a:stretch>
        </p:blipFill>
        <p:spPr>
          <a:xfrm>
            <a:off x="5282309" y="643466"/>
            <a:ext cx="5770714" cy="5568739"/>
          </a:xfrm>
          <a:prstGeom prst="rect">
            <a:avLst/>
          </a:prstGeom>
        </p:spPr>
      </p:pic>
    </p:spTree>
    <p:extLst>
      <p:ext uri="{BB962C8B-B14F-4D97-AF65-F5344CB8AC3E}">
        <p14:creationId xmlns:p14="http://schemas.microsoft.com/office/powerpoint/2010/main" val="2647392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A5BFB-0262-8222-BAA9-3D63420C15D6}"/>
              </a:ext>
            </a:extLst>
          </p:cNvPr>
          <p:cNvSpPr>
            <a:spLocks noGrp="1"/>
          </p:cNvSpPr>
          <p:nvPr>
            <p:ph type="title"/>
          </p:nvPr>
        </p:nvSpPr>
        <p:spPr>
          <a:xfrm>
            <a:off x="841248" y="548640"/>
            <a:ext cx="3600860" cy="5431536"/>
          </a:xfrm>
        </p:spPr>
        <p:txBody>
          <a:bodyPr>
            <a:normAutofit/>
          </a:bodyPr>
          <a:lstStyle/>
          <a:p>
            <a:r>
              <a:rPr lang="en-GB" sz="5400"/>
              <a:t>Overview</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C646BD-A34F-3241-8D41-2540B12EB26B}"/>
              </a:ext>
            </a:extLst>
          </p:cNvPr>
          <p:cNvSpPr>
            <a:spLocks noGrp="1"/>
          </p:cNvSpPr>
          <p:nvPr>
            <p:ph idx="1"/>
          </p:nvPr>
        </p:nvSpPr>
        <p:spPr>
          <a:xfrm>
            <a:off x="5126418" y="552091"/>
            <a:ext cx="6224335" cy="5431536"/>
          </a:xfrm>
        </p:spPr>
        <p:txBody>
          <a:bodyPr anchor="ctr">
            <a:normAutofit/>
          </a:bodyPr>
          <a:lstStyle/>
          <a:p>
            <a:pPr marL="514350" indent="-514350">
              <a:buFont typeface="+mj-lt"/>
              <a:buAutoNum type="arabicPeriod"/>
            </a:pPr>
            <a:r>
              <a:rPr lang="en-GB" sz="2200"/>
              <a:t>Motivations for geospatial foundation models</a:t>
            </a:r>
          </a:p>
          <a:p>
            <a:pPr marL="514350" indent="-514350">
              <a:buFont typeface="+mj-lt"/>
              <a:buAutoNum type="arabicPeriod"/>
            </a:pPr>
            <a:r>
              <a:rPr lang="en-GB" sz="2200"/>
              <a:t>Available models: Tessera (Cambridge) and AlphaEarth (Google)</a:t>
            </a:r>
          </a:p>
          <a:p>
            <a:pPr marL="514350" indent="-514350">
              <a:buFont typeface="+mj-lt"/>
              <a:buAutoNum type="arabicPeriod"/>
            </a:pPr>
            <a:r>
              <a:rPr lang="en-GB" sz="2200"/>
              <a:t>Example application: Trentino</a:t>
            </a:r>
          </a:p>
          <a:p>
            <a:pPr marL="514350" indent="-514350">
              <a:buFont typeface="+mj-lt"/>
              <a:buAutoNum type="arabicPeriod"/>
            </a:pPr>
            <a:r>
              <a:rPr lang="en-GB" sz="2200"/>
              <a:t>Vision and next steps</a:t>
            </a:r>
          </a:p>
        </p:txBody>
      </p:sp>
    </p:spTree>
    <p:extLst>
      <p:ext uri="{BB962C8B-B14F-4D97-AF65-F5344CB8AC3E}">
        <p14:creationId xmlns:p14="http://schemas.microsoft.com/office/powerpoint/2010/main" val="385971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221CC-60F6-BD9A-7BF5-045BDE7A2AC9}"/>
              </a:ext>
            </a:extLst>
          </p:cNvPr>
          <p:cNvSpPr>
            <a:spLocks noGrp="1"/>
          </p:cNvSpPr>
          <p:nvPr>
            <p:ph type="title"/>
          </p:nvPr>
        </p:nvSpPr>
        <p:spPr>
          <a:xfrm>
            <a:off x="686834" y="1153572"/>
            <a:ext cx="3200400" cy="4461163"/>
          </a:xfrm>
        </p:spPr>
        <p:txBody>
          <a:bodyPr>
            <a:normAutofit/>
          </a:bodyPr>
          <a:lstStyle/>
          <a:p>
            <a:r>
              <a:rPr lang="en-GB">
                <a:solidFill>
                  <a:srgbClr val="FFFFFF"/>
                </a:solidFill>
              </a:rPr>
              <a:t>Vision: A Dynamic, Plot-Anchored Ecosystem Map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95D36A8-76BF-CF53-18E1-5DF3C67665E6}"/>
              </a:ext>
            </a:extLst>
          </p:cNvPr>
          <p:cNvSpPr>
            <a:spLocks noGrp="1"/>
          </p:cNvSpPr>
          <p:nvPr>
            <p:ph idx="1"/>
          </p:nvPr>
        </p:nvSpPr>
        <p:spPr>
          <a:xfrm>
            <a:off x="4447308" y="591344"/>
            <a:ext cx="6906491" cy="5585619"/>
          </a:xfrm>
        </p:spPr>
        <p:txBody>
          <a:bodyPr anchor="ctr">
            <a:normAutofit/>
          </a:bodyPr>
          <a:lstStyle/>
          <a:p>
            <a:pPr marL="0" indent="0">
              <a:buNone/>
            </a:pPr>
            <a:r>
              <a:rPr lang="en-GB" sz="900" b="1" dirty="0"/>
              <a:t>Ecological purpose</a:t>
            </a:r>
            <a:endParaRPr lang="en-GB" sz="900" dirty="0"/>
          </a:p>
          <a:p>
            <a:r>
              <a:rPr lang="en-GB" sz="900" dirty="0"/>
              <a:t>Track </a:t>
            </a:r>
            <a:r>
              <a:rPr lang="en-GB" sz="900" b="1" dirty="0"/>
              <a:t>state, function, and change</a:t>
            </a:r>
            <a:r>
              <a:rPr lang="en-GB" sz="900" dirty="0"/>
              <a:t>: formation → alliance → habitat.</a:t>
            </a:r>
          </a:p>
          <a:p>
            <a:r>
              <a:rPr lang="en-GB" sz="900" dirty="0"/>
              <a:t>Quantify </a:t>
            </a:r>
            <a:r>
              <a:rPr lang="en-GB" sz="900" b="1" dirty="0"/>
              <a:t>succession, disturbance, degradation, and recovery</a:t>
            </a:r>
            <a:r>
              <a:rPr lang="en-GB" sz="900" dirty="0"/>
              <a:t> through time.</a:t>
            </a:r>
          </a:p>
          <a:p>
            <a:r>
              <a:rPr lang="en-GB" sz="900" dirty="0"/>
              <a:t>Surface </a:t>
            </a:r>
            <a:r>
              <a:rPr lang="en-GB" sz="900" b="1" dirty="0"/>
              <a:t>biodiversity-relevant structure</a:t>
            </a:r>
            <a:r>
              <a:rPr lang="en-GB" sz="900" dirty="0"/>
              <a:t> (height, heterogeneity), not just land cover.</a:t>
            </a:r>
          </a:p>
          <a:p>
            <a:pPr marL="0" indent="0">
              <a:buNone/>
            </a:pPr>
            <a:r>
              <a:rPr lang="en-GB" sz="900" b="1" dirty="0"/>
              <a:t>Data spine (ecology first)</a:t>
            </a:r>
            <a:endParaRPr lang="en-GB" sz="900" dirty="0"/>
          </a:p>
          <a:p>
            <a:r>
              <a:rPr lang="en-GB" sz="900" b="1" dirty="0"/>
              <a:t>Plots</a:t>
            </a:r>
            <a:r>
              <a:rPr lang="en-GB" sz="900" dirty="0"/>
              <a:t> (</a:t>
            </a:r>
            <a:r>
              <a:rPr lang="en-GB" sz="900" dirty="0" err="1"/>
              <a:t>ForestGEO</a:t>
            </a:r>
            <a:r>
              <a:rPr lang="en-GB" sz="900" dirty="0"/>
              <a:t>/RAINFOR/</a:t>
            </a:r>
            <a:r>
              <a:rPr lang="en-GB" sz="900" dirty="0" err="1"/>
              <a:t>AfriTRON</a:t>
            </a:r>
            <a:r>
              <a:rPr lang="en-GB" sz="900" dirty="0"/>
              <a:t>, NFI, </a:t>
            </a:r>
            <a:r>
              <a:rPr lang="en-GB" sz="900" dirty="0" err="1"/>
              <a:t>sPlot</a:t>
            </a:r>
            <a:r>
              <a:rPr lang="en-GB" sz="900" dirty="0"/>
              <a:t>, ForestPlots.net) as truth anchors.</a:t>
            </a:r>
          </a:p>
          <a:p>
            <a:r>
              <a:rPr lang="en-GB" sz="900" b="1" dirty="0"/>
              <a:t>Traits &amp; structure</a:t>
            </a:r>
            <a:r>
              <a:rPr lang="en-GB" sz="900" dirty="0"/>
              <a:t>: TRY, GEDI/UAV LiDAR for height/canopy complexity.</a:t>
            </a:r>
          </a:p>
          <a:p>
            <a:r>
              <a:rPr lang="en-GB" sz="900" b="1" dirty="0"/>
              <a:t>Climate/soil/disturbance</a:t>
            </a:r>
            <a:r>
              <a:rPr lang="en-GB" sz="900" dirty="0"/>
              <a:t>: ERA5/</a:t>
            </a:r>
            <a:r>
              <a:rPr lang="en-GB" sz="900" dirty="0" err="1"/>
              <a:t>WorldClim</a:t>
            </a:r>
            <a:r>
              <a:rPr lang="en-GB" sz="900" dirty="0"/>
              <a:t>, soils, fire/flood/storm </a:t>
            </a:r>
            <a:r>
              <a:rPr lang="en-GB" sz="900" dirty="0" err="1"/>
              <a:t>catalogs</a:t>
            </a:r>
            <a:r>
              <a:rPr lang="en-GB" sz="900" dirty="0"/>
              <a:t>.</a:t>
            </a:r>
          </a:p>
          <a:p>
            <a:r>
              <a:rPr lang="en-GB" sz="900" b="1" dirty="0"/>
              <a:t>EO embeddings</a:t>
            </a:r>
            <a:r>
              <a:rPr lang="en-GB" sz="900" dirty="0"/>
              <a:t> (e.g., TESSERA) to project plot knowledge across space/time.</a:t>
            </a:r>
          </a:p>
          <a:p>
            <a:pPr marL="0" indent="0">
              <a:buNone/>
            </a:pPr>
            <a:r>
              <a:rPr lang="en-GB" sz="900" b="1" dirty="0"/>
              <a:t>Harmonisation → ecological classes that travel</a:t>
            </a:r>
            <a:endParaRPr lang="en-GB" sz="900" dirty="0"/>
          </a:p>
          <a:p>
            <a:r>
              <a:rPr lang="en-GB" sz="900" dirty="0"/>
              <a:t>Taxonomic cleaning → </a:t>
            </a:r>
            <a:r>
              <a:rPr lang="en-GB" sz="900" b="1" dirty="0"/>
              <a:t>hierarchical typology</a:t>
            </a:r>
            <a:r>
              <a:rPr lang="en-GB" sz="900" dirty="0"/>
              <a:t> (biome → formation → alliance).</a:t>
            </a:r>
          </a:p>
          <a:p>
            <a:r>
              <a:rPr lang="en-GB" sz="900" dirty="0"/>
              <a:t>Plot-to-pixel linking with </a:t>
            </a:r>
            <a:r>
              <a:rPr lang="en-GB" sz="900" b="1" dirty="0"/>
              <a:t>season match, crown cover filters, geolocation QC</a:t>
            </a:r>
            <a:r>
              <a:rPr lang="en-GB" sz="900" dirty="0"/>
              <a:t>.</a:t>
            </a:r>
          </a:p>
          <a:p>
            <a:r>
              <a:rPr lang="en-GB" sz="900" dirty="0"/>
              <a:t>Noise-aware labels for </a:t>
            </a:r>
            <a:r>
              <a:rPr lang="en-GB" sz="900" b="1" dirty="0"/>
              <a:t>mixed stands, ecotones, and mosaics</a:t>
            </a:r>
            <a:r>
              <a:rPr lang="en-GB" sz="900" dirty="0"/>
              <a:t>.</a:t>
            </a:r>
          </a:p>
          <a:p>
            <a:pPr marL="0" indent="0">
              <a:buNone/>
            </a:pPr>
            <a:r>
              <a:rPr lang="en-GB" sz="900" b="1" dirty="0"/>
              <a:t>Mapping engine (temporal ecology)</a:t>
            </a:r>
            <a:endParaRPr lang="en-GB" sz="900" dirty="0"/>
          </a:p>
          <a:p>
            <a:r>
              <a:rPr lang="en-GB" sz="900" dirty="0"/>
              <a:t>Pixel embeddings → </a:t>
            </a:r>
            <a:r>
              <a:rPr lang="en-GB" sz="900" b="1" dirty="0"/>
              <a:t>lightweight head</a:t>
            </a:r>
            <a:r>
              <a:rPr lang="en-GB" sz="900" dirty="0"/>
              <a:t> (classifier + </a:t>
            </a:r>
            <a:r>
              <a:rPr lang="en-GB" sz="900" dirty="0" err="1"/>
              <a:t>UNet</a:t>
            </a:r>
            <a:r>
              <a:rPr lang="en-GB" sz="900" dirty="0"/>
              <a:t> context).</a:t>
            </a:r>
          </a:p>
          <a:p>
            <a:r>
              <a:rPr lang="en-GB" sz="900" b="1" dirty="0"/>
              <a:t>State-and-transition layer</a:t>
            </a:r>
            <a:r>
              <a:rPr lang="en-GB" sz="900" dirty="0"/>
              <a:t>: probabilities of succession, disturbance, and recovery.</a:t>
            </a:r>
          </a:p>
          <a:p>
            <a:r>
              <a:rPr lang="en-GB" sz="900" b="1" dirty="0"/>
              <a:t>Ecological indicators</a:t>
            </a:r>
            <a:r>
              <a:rPr lang="en-GB" sz="900" dirty="0"/>
              <a:t> per year: structural diversity, fragmentation, edge, </a:t>
            </a:r>
            <a:r>
              <a:rPr lang="en-GB" sz="900" b="1" dirty="0"/>
              <a:t>alpha/beta turnover</a:t>
            </a:r>
            <a:r>
              <a:rPr lang="en-GB" sz="900" dirty="0"/>
              <a:t>.</a:t>
            </a:r>
          </a:p>
          <a:p>
            <a:pPr marL="0" indent="0">
              <a:buNone/>
            </a:pPr>
            <a:r>
              <a:rPr lang="en-GB" sz="900" b="1" dirty="0"/>
              <a:t>Outputs for ecologists</a:t>
            </a:r>
            <a:endParaRPr lang="en-GB" sz="900" dirty="0"/>
          </a:p>
          <a:p>
            <a:r>
              <a:rPr lang="en-GB" sz="900" dirty="0"/>
              <a:t>Annual 10 m </a:t>
            </a:r>
            <a:r>
              <a:rPr lang="en-GB" sz="900" b="1" dirty="0"/>
              <a:t>ecosystem maps + transition rasters + uncertainty</a:t>
            </a:r>
            <a:r>
              <a:rPr lang="en-GB" sz="900" dirty="0"/>
              <a:t>.</a:t>
            </a:r>
          </a:p>
          <a:p>
            <a:r>
              <a:rPr lang="en-GB" sz="900" b="1" dirty="0"/>
              <a:t>Change narratives</a:t>
            </a:r>
            <a:r>
              <a:rPr lang="en-GB" sz="900" dirty="0"/>
              <a:t> (e.g., “degraded moist forest → agroforestry, 2019–2023”).</a:t>
            </a:r>
          </a:p>
          <a:p>
            <a:r>
              <a:rPr lang="en-GB" sz="900" dirty="0"/>
              <a:t>Open tiles/API for species distribution models, MRV, restoration planning.</a:t>
            </a:r>
          </a:p>
          <a:p>
            <a:pPr marL="0" indent="0">
              <a:buNone/>
            </a:pPr>
            <a:endParaRPr lang="en-GB" sz="900" dirty="0"/>
          </a:p>
        </p:txBody>
      </p:sp>
    </p:spTree>
    <p:extLst>
      <p:ext uri="{BB962C8B-B14F-4D97-AF65-F5344CB8AC3E}">
        <p14:creationId xmlns:p14="http://schemas.microsoft.com/office/powerpoint/2010/main" val="3570739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6EDA-F904-1F61-904D-4F7C698DD2BF}"/>
              </a:ext>
            </a:extLst>
          </p:cNvPr>
          <p:cNvSpPr>
            <a:spLocks noGrp="1"/>
          </p:cNvSpPr>
          <p:nvPr>
            <p:ph type="title"/>
          </p:nvPr>
        </p:nvSpPr>
        <p:spPr>
          <a:xfrm>
            <a:off x="5868557" y="1138036"/>
            <a:ext cx="5444382" cy="1402470"/>
          </a:xfrm>
        </p:spPr>
        <p:txBody>
          <a:bodyPr anchor="t">
            <a:normAutofit/>
          </a:bodyPr>
          <a:lstStyle/>
          <a:p>
            <a:r>
              <a:rPr lang="en-GB" sz="3200"/>
              <a:t>Conclusions</a:t>
            </a:r>
          </a:p>
        </p:txBody>
      </p:sp>
      <p:pic>
        <p:nvPicPr>
          <p:cNvPr id="13" name="Picture 12" descr="View of earth from space">
            <a:extLst>
              <a:ext uri="{FF2B5EF4-FFF2-40B4-BE49-F238E27FC236}">
                <a16:creationId xmlns:a16="http://schemas.microsoft.com/office/drawing/2014/main" id="{78AD3AC1-45C9-DD5D-703A-862A39F7925A}"/>
              </a:ext>
            </a:extLst>
          </p:cNvPr>
          <p:cNvPicPr>
            <a:picLocks noChangeAspect="1"/>
          </p:cNvPicPr>
          <p:nvPr/>
        </p:nvPicPr>
        <p:blipFill>
          <a:blip r:embed="rId2"/>
          <a:srcRect l="31049" r="27264"/>
          <a:stretch>
            <a:fillRect/>
          </a:stretch>
        </p:blipFill>
        <p:spPr>
          <a:xfrm>
            <a:off x="-1" y="10"/>
            <a:ext cx="5151179" cy="6857990"/>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E57BF9-7827-6BB6-EE32-C93B9B267E38}"/>
              </a:ext>
            </a:extLst>
          </p:cNvPr>
          <p:cNvSpPr>
            <a:spLocks noGrp="1"/>
          </p:cNvSpPr>
          <p:nvPr>
            <p:ph idx="1"/>
          </p:nvPr>
        </p:nvSpPr>
        <p:spPr>
          <a:xfrm>
            <a:off x="5868557" y="2551176"/>
            <a:ext cx="5444382" cy="3591207"/>
          </a:xfrm>
        </p:spPr>
        <p:txBody>
          <a:bodyPr>
            <a:normAutofit/>
          </a:bodyPr>
          <a:lstStyle/>
          <a:p>
            <a:r>
              <a:rPr lang="en-GB" sz="1400" b="1" dirty="0"/>
              <a:t>Foundation models → less wrangling, more ecology. </a:t>
            </a:r>
            <a:r>
              <a:rPr lang="en-GB" sz="1400" dirty="0"/>
              <a:t>Embeddings (e.g., TESSERA/</a:t>
            </a:r>
            <a:r>
              <a:rPr lang="en-GB" sz="1400" dirty="0" err="1"/>
              <a:t>AlphaEarth</a:t>
            </a:r>
            <a:r>
              <a:rPr lang="en-GB" sz="1400" dirty="0"/>
              <a:t>) turn messy S1/S2 time series into compact, annual features, so effort shifts from cleaning data to asking ecological questions.</a:t>
            </a:r>
          </a:p>
          <a:p>
            <a:r>
              <a:rPr lang="en-GB" sz="1400" b="1" dirty="0"/>
              <a:t>Superior performance </a:t>
            </a:r>
            <a:r>
              <a:rPr lang="en-GB" sz="1400" dirty="0"/>
              <a:t>over traditional satellite classification</a:t>
            </a:r>
          </a:p>
          <a:p>
            <a:r>
              <a:rPr lang="en-GB" sz="1400" b="1" dirty="0"/>
              <a:t>Ecology first, not just land cover. </a:t>
            </a:r>
            <a:r>
              <a:rPr lang="en-GB" sz="1400" dirty="0"/>
              <a:t>These representations carry signals of structure, seasonality, and disturbance – letting us track succession, degradation, and recovery (not just classes).</a:t>
            </a:r>
          </a:p>
          <a:p>
            <a:r>
              <a:rPr lang="en-GB" sz="1400" b="1" dirty="0"/>
              <a:t>What’s not solved </a:t>
            </a:r>
            <a:r>
              <a:rPr lang="en-GB" sz="1400" dirty="0"/>
              <a:t>(yet). Embedding </a:t>
            </a:r>
            <a:r>
              <a:rPr lang="en-GB" sz="1400" b="1" dirty="0"/>
              <a:t>interpretability</a:t>
            </a:r>
            <a:r>
              <a:rPr lang="en-GB" sz="1400" dirty="0"/>
              <a:t> (trait/</a:t>
            </a:r>
            <a:r>
              <a:rPr lang="en-GB" sz="1400" dirty="0" err="1"/>
              <a:t>phenologeny</a:t>
            </a:r>
            <a:r>
              <a:rPr lang="en-GB" sz="1400" dirty="0"/>
              <a:t> links) and </a:t>
            </a:r>
            <a:r>
              <a:rPr lang="en-GB" sz="1400" b="1" dirty="0"/>
              <a:t>temporal stability </a:t>
            </a:r>
            <a:r>
              <a:rPr lang="en-GB" sz="1400" dirty="0"/>
              <a:t>(trustworthy change points, no spurious flips) still need work.</a:t>
            </a:r>
          </a:p>
          <a:p>
            <a:r>
              <a:rPr lang="en-GB" sz="1400" b="1" dirty="0"/>
              <a:t>Path forward. </a:t>
            </a:r>
            <a:r>
              <a:rPr lang="en-GB" sz="1400" dirty="0"/>
              <a:t>Harmonise plot typologies; add transition models + uncertainty; publish open benchmarks so ecologists can audit.</a:t>
            </a:r>
          </a:p>
        </p:txBody>
      </p:sp>
    </p:spTree>
    <p:extLst>
      <p:ext uri="{BB962C8B-B14F-4D97-AF65-F5344CB8AC3E}">
        <p14:creationId xmlns:p14="http://schemas.microsoft.com/office/powerpoint/2010/main" val="755060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51B6-7F58-2B85-AF82-8DBA124CC4EC}"/>
              </a:ext>
            </a:extLst>
          </p:cNvPr>
          <p:cNvSpPr>
            <a:spLocks noGrp="1"/>
          </p:cNvSpPr>
          <p:nvPr>
            <p:ph type="title"/>
          </p:nvPr>
        </p:nvSpPr>
        <p:spPr/>
        <p:txBody>
          <a:bodyPr/>
          <a:lstStyle/>
          <a:p>
            <a:r>
              <a:rPr lang="en-GB" dirty="0"/>
              <a:t>TESSERA interactive map demo</a:t>
            </a:r>
          </a:p>
        </p:txBody>
      </p:sp>
      <p:sp>
        <p:nvSpPr>
          <p:cNvPr id="3" name="Content Placeholder 2">
            <a:extLst>
              <a:ext uri="{FF2B5EF4-FFF2-40B4-BE49-F238E27FC236}">
                <a16:creationId xmlns:a16="http://schemas.microsoft.com/office/drawing/2014/main" id="{0AE22A38-4730-B0C6-92A4-3032C666A7FE}"/>
              </a:ext>
            </a:extLst>
          </p:cNvPr>
          <p:cNvSpPr>
            <a:spLocks noGrp="1"/>
          </p:cNvSpPr>
          <p:nvPr>
            <p:ph idx="1"/>
          </p:nvPr>
        </p:nvSpPr>
        <p:spPr/>
        <p:txBody>
          <a:bodyPr/>
          <a:lstStyle/>
          <a:p>
            <a:pPr marL="0" indent="0" algn="ctr">
              <a:buNone/>
            </a:pPr>
            <a:r>
              <a:rPr lang="en-GB" dirty="0">
                <a:hlinkClick r:id="rId2"/>
              </a:rPr>
              <a:t>https://github.com/ucam-eo/tessera-interactive-map</a:t>
            </a:r>
            <a:endParaRPr lang="en-GB" dirty="0"/>
          </a:p>
          <a:p>
            <a:endParaRPr lang="en-GB" dirty="0"/>
          </a:p>
        </p:txBody>
      </p:sp>
      <p:pic>
        <p:nvPicPr>
          <p:cNvPr id="5" name="Picture 4" descr="A qr code on a white background&#10;&#10;AI-generated content may be incorrect.">
            <a:extLst>
              <a:ext uri="{FF2B5EF4-FFF2-40B4-BE49-F238E27FC236}">
                <a16:creationId xmlns:a16="http://schemas.microsoft.com/office/drawing/2014/main" id="{FFA4815E-2BBA-5C16-07AE-886CFCA12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887" y="2304152"/>
            <a:ext cx="4007748" cy="4007748"/>
          </a:xfrm>
          <a:prstGeom prst="rect">
            <a:avLst/>
          </a:prstGeom>
        </p:spPr>
      </p:pic>
      <p:pic>
        <p:nvPicPr>
          <p:cNvPr id="3074" name="Picture 2" descr="Map Loaded">
            <a:extLst>
              <a:ext uri="{FF2B5EF4-FFF2-40B4-BE49-F238E27FC236}">
                <a16:creationId xmlns:a16="http://schemas.microsoft.com/office/drawing/2014/main" id="{5CB9CE1E-06A6-33C6-DBC8-2C16C3720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714" y="2443952"/>
            <a:ext cx="5133286" cy="380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8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167A-7F89-6505-BB39-80CC8A7A90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788592E-33C4-5838-F872-0230B69AD10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620E7FD-A0BC-813A-7C75-B419B718AE1D}"/>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189392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8AA0-06AA-B2B7-F8FA-42E85F5737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FC65CA1-BE44-F540-7502-5A4DD7ED596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CAB8B4E-F196-634D-7277-1D138F9FA89E}"/>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2670885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
          <p:cNvPicPr preferRelativeResize="0"/>
          <p:nvPr/>
        </p:nvPicPr>
        <p:blipFill rotWithShape="1">
          <a:blip r:embed="rId3">
            <a:alphaModFix/>
          </a:blip>
          <a:srcRect/>
          <a:stretch/>
        </p:blipFill>
        <p:spPr>
          <a:xfrm>
            <a:off x="11542361" y="6093224"/>
            <a:ext cx="554389" cy="696468"/>
          </a:xfrm>
          <a:prstGeom prst="rect">
            <a:avLst/>
          </a:prstGeom>
          <a:noFill/>
          <a:ln>
            <a:noFill/>
          </a:ln>
        </p:spPr>
      </p:pic>
      <p:sp>
        <p:nvSpPr>
          <p:cNvPr id="120" name="Google Shape;120;p2"/>
          <p:cNvSpPr txBox="1"/>
          <p:nvPr/>
        </p:nvSpPr>
        <p:spPr>
          <a:xfrm>
            <a:off x="311700" y="240050"/>
            <a:ext cx="6231000" cy="12359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latin typeface="Aptos Display" panose="020B0004020202020204" pitchFamily="34" charset="0"/>
                <a:ea typeface="Avenir"/>
                <a:cs typeface="Avenir"/>
                <a:sym typeface="Avenir"/>
              </a:rPr>
              <a:t>Remote Sensing Allows Monitoring at Scale</a:t>
            </a:r>
            <a:endParaRPr sz="3600" dirty="0">
              <a:solidFill>
                <a:srgbClr val="000000"/>
              </a:solidFill>
              <a:latin typeface="Aptos Display" panose="020B0004020202020204" pitchFamily="34" charset="0"/>
              <a:ea typeface="Avenir"/>
              <a:cs typeface="Avenir"/>
              <a:sym typeface="Avenir"/>
            </a:endParaRPr>
          </a:p>
        </p:txBody>
      </p:sp>
      <p:pic>
        <p:nvPicPr>
          <p:cNvPr id="121" name="Google Shape;121;p2" title="pexels-spacex-60132.jpg"/>
          <p:cNvPicPr preferRelativeResize="0"/>
          <p:nvPr/>
        </p:nvPicPr>
        <p:blipFill rotWithShape="1">
          <a:blip r:embed="rId4">
            <a:alphaModFix/>
          </a:blip>
          <a:srcRect l="7841" r="9527"/>
          <a:stretch/>
        </p:blipFill>
        <p:spPr>
          <a:xfrm rot="5400000">
            <a:off x="5988963" y="664086"/>
            <a:ext cx="6867123" cy="5538952"/>
          </a:xfrm>
          <a:prstGeom prst="rect">
            <a:avLst/>
          </a:prstGeom>
          <a:noFill/>
          <a:ln>
            <a:noFill/>
          </a:ln>
        </p:spPr>
      </p:pic>
      <p:pic>
        <p:nvPicPr>
          <p:cNvPr id="122" name="Google Shape;122;p2"/>
          <p:cNvPicPr preferRelativeResize="0"/>
          <p:nvPr/>
        </p:nvPicPr>
        <p:blipFill rotWithShape="1">
          <a:blip r:embed="rId5">
            <a:alphaModFix/>
          </a:blip>
          <a:srcRect/>
          <a:stretch/>
        </p:blipFill>
        <p:spPr>
          <a:xfrm>
            <a:off x="311702" y="3319862"/>
            <a:ext cx="1744093" cy="2935525"/>
          </a:xfrm>
          <a:prstGeom prst="rect">
            <a:avLst/>
          </a:prstGeom>
          <a:noFill/>
          <a:ln>
            <a:noFill/>
          </a:ln>
        </p:spPr>
      </p:pic>
      <p:pic>
        <p:nvPicPr>
          <p:cNvPr id="123" name="Google Shape;123;p2"/>
          <p:cNvPicPr preferRelativeResize="0"/>
          <p:nvPr/>
        </p:nvPicPr>
        <p:blipFill rotWithShape="1">
          <a:blip r:embed="rId6">
            <a:alphaModFix/>
          </a:blip>
          <a:srcRect/>
          <a:stretch/>
        </p:blipFill>
        <p:spPr>
          <a:xfrm>
            <a:off x="2316541" y="3300549"/>
            <a:ext cx="1798205" cy="2974150"/>
          </a:xfrm>
          <a:prstGeom prst="rect">
            <a:avLst/>
          </a:prstGeom>
          <a:noFill/>
          <a:ln>
            <a:noFill/>
          </a:ln>
        </p:spPr>
      </p:pic>
      <p:pic>
        <p:nvPicPr>
          <p:cNvPr id="124" name="Google Shape;124;p2"/>
          <p:cNvPicPr preferRelativeResize="0"/>
          <p:nvPr/>
        </p:nvPicPr>
        <p:blipFill rotWithShape="1">
          <a:blip r:embed="rId7">
            <a:alphaModFix/>
          </a:blip>
          <a:srcRect/>
          <a:stretch/>
        </p:blipFill>
        <p:spPr>
          <a:xfrm>
            <a:off x="4394223" y="3330591"/>
            <a:ext cx="1764904" cy="2914068"/>
          </a:xfrm>
          <a:prstGeom prst="rect">
            <a:avLst/>
          </a:prstGeom>
          <a:noFill/>
          <a:ln>
            <a:noFill/>
          </a:ln>
        </p:spPr>
      </p:pic>
      <p:sp>
        <p:nvSpPr>
          <p:cNvPr id="125" name="Google Shape;125;p2"/>
          <p:cNvSpPr txBox="1"/>
          <p:nvPr/>
        </p:nvSpPr>
        <p:spPr>
          <a:xfrm>
            <a:off x="311704" y="2826528"/>
            <a:ext cx="572749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mj-lt"/>
                <a:ea typeface="Avenir"/>
                <a:cs typeface="Avenir"/>
                <a:sym typeface="Avenir"/>
              </a:rPr>
              <a:t>Overwhelming volume of public satellite data!</a:t>
            </a:r>
            <a:endParaRPr sz="1600" dirty="0">
              <a:latin typeface="+mj-lt"/>
              <a:ea typeface="Avenir"/>
              <a:cs typeface="Avenir"/>
              <a:sym typeface="Avenir"/>
            </a:endParaRPr>
          </a:p>
        </p:txBody>
      </p:sp>
      <p:sp>
        <p:nvSpPr>
          <p:cNvPr id="126" name="Google Shape;126;p2"/>
          <p:cNvSpPr txBox="1"/>
          <p:nvPr/>
        </p:nvSpPr>
        <p:spPr>
          <a:xfrm>
            <a:off x="385850" y="1574175"/>
            <a:ext cx="4799700" cy="802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Avenir"/>
              <a:buChar char="●"/>
            </a:pPr>
            <a:r>
              <a:rPr lang="en-US" sz="1800">
                <a:solidFill>
                  <a:schemeClr val="dk1"/>
                </a:solidFill>
                <a:latin typeface="Avenir"/>
                <a:ea typeface="Avenir"/>
                <a:cs typeface="Avenir"/>
                <a:sym typeface="Avenir"/>
              </a:rPr>
              <a:t>Continuous monitoring of land surface</a:t>
            </a:r>
            <a:endParaRPr sz="180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US" sz="1800">
                <a:solidFill>
                  <a:schemeClr val="dk1"/>
                </a:solidFill>
                <a:latin typeface="Avenir"/>
                <a:ea typeface="Avenir"/>
                <a:cs typeface="Avenir"/>
                <a:sym typeface="Avenir"/>
              </a:rPr>
              <a:t>Different, complementary sensors: optical, radar, lidar</a:t>
            </a:r>
            <a:endParaRPr sz="1800">
              <a:solidFill>
                <a:schemeClr val="dk1"/>
              </a:solidFill>
              <a:latin typeface="Avenir"/>
              <a:ea typeface="Avenir"/>
              <a:cs typeface="Avenir"/>
              <a:sym typeface="Avenir"/>
            </a:endParaRPr>
          </a:p>
        </p:txBody>
      </p:sp>
      <p:sp>
        <p:nvSpPr>
          <p:cNvPr id="127" name="Google Shape;127;p2"/>
          <p:cNvSpPr txBox="1"/>
          <p:nvPr/>
        </p:nvSpPr>
        <p:spPr>
          <a:xfrm>
            <a:off x="10149840" y="6435525"/>
            <a:ext cx="194691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Credit: SpaceX</a:t>
            </a:r>
            <a:endParaRPr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F3076C-FCA1-F41F-61D9-FF7ECDF16F57}"/>
              </a:ext>
            </a:extLst>
          </p:cNvPr>
          <p:cNvSpPr>
            <a:spLocks noGrp="1"/>
          </p:cNvSpPr>
          <p:nvPr>
            <p:ph type="title"/>
          </p:nvPr>
        </p:nvSpPr>
        <p:spPr>
          <a:xfrm>
            <a:off x="630936" y="640080"/>
            <a:ext cx="4818888" cy="1481328"/>
          </a:xfrm>
        </p:spPr>
        <p:txBody>
          <a:bodyPr anchor="b">
            <a:normAutofit/>
          </a:bodyPr>
          <a:lstStyle/>
          <a:p>
            <a:r>
              <a:rPr lang="en-GB" sz="4600" dirty="0"/>
              <a:t>Challenges with current approaches</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745683-02A7-6AF4-6E1B-8271C34DAC80}"/>
              </a:ext>
            </a:extLst>
          </p:cNvPr>
          <p:cNvSpPr>
            <a:spLocks noGrp="1"/>
          </p:cNvSpPr>
          <p:nvPr>
            <p:ph idx="1"/>
          </p:nvPr>
        </p:nvSpPr>
        <p:spPr>
          <a:xfrm>
            <a:off x="630936" y="2660904"/>
            <a:ext cx="4818888" cy="3547872"/>
          </a:xfrm>
        </p:spPr>
        <p:txBody>
          <a:bodyPr anchor="t">
            <a:normAutofit/>
          </a:bodyPr>
          <a:lstStyle/>
          <a:p>
            <a:r>
              <a:rPr lang="en-GB" sz="1500" b="1" dirty="0"/>
              <a:t>Fragmented models </a:t>
            </a:r>
            <a:r>
              <a:rPr lang="en-GB" sz="1500" dirty="0"/>
              <a:t>– bespoke classifiers for each site/sensor.</a:t>
            </a:r>
          </a:p>
          <a:p>
            <a:r>
              <a:rPr lang="en-GB" sz="1500" b="1" dirty="0"/>
              <a:t>Data hunger </a:t>
            </a:r>
            <a:r>
              <a:rPr lang="en-GB" sz="1500" dirty="0"/>
              <a:t>– many ecosystems lack labelled data.</a:t>
            </a:r>
          </a:p>
          <a:p>
            <a:r>
              <a:rPr lang="en-GB" sz="1500" b="1" dirty="0"/>
              <a:t>Limited transferability </a:t>
            </a:r>
            <a:r>
              <a:rPr lang="en-GB" sz="1500" dirty="0"/>
              <a:t>– poor generalization across regions.</a:t>
            </a:r>
          </a:p>
          <a:p>
            <a:r>
              <a:rPr lang="en-GB" sz="1500" b="1" dirty="0"/>
              <a:t>Scale mismatch </a:t>
            </a:r>
            <a:r>
              <a:rPr lang="en-GB" sz="1500" dirty="0"/>
              <a:t>– local studies don’t scale globally.</a:t>
            </a:r>
          </a:p>
          <a:p>
            <a:r>
              <a:rPr lang="en-GB" sz="1500" b="1" dirty="0"/>
              <a:t>Cloud, lighting &amp; seasonality issues </a:t>
            </a:r>
            <a:r>
              <a:rPr lang="en-GB" sz="1500" dirty="0"/>
              <a:t>– hard to obtain consistent cloud-free imagery, especially in the tropics.</a:t>
            </a:r>
          </a:p>
          <a:p>
            <a:r>
              <a:rPr lang="en-GB" sz="1500" b="1" dirty="0"/>
              <a:t>High entry barrier </a:t>
            </a:r>
            <a:r>
              <a:rPr lang="en-GB" sz="1500" dirty="0"/>
              <a:t>– technical complexity (wrangling) slows adoption.</a:t>
            </a:r>
          </a:p>
        </p:txBody>
      </p:sp>
      <p:pic>
        <p:nvPicPr>
          <p:cNvPr id="4" name="Picture 2" descr="A time-lapse animated GIF showing the progression of a wildfire in Santa Rosa, California in 2017.">
            <a:extLst>
              <a:ext uri="{FF2B5EF4-FFF2-40B4-BE49-F238E27FC236}">
                <a16:creationId xmlns:a16="http://schemas.microsoft.com/office/drawing/2014/main" id="{BDCD326D-464C-6D3E-8BD1-901CA4A8DC9D}"/>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83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706381bd2f_0_490"/>
          <p:cNvSpPr txBox="1"/>
          <p:nvPr/>
        </p:nvSpPr>
        <p:spPr>
          <a:xfrm>
            <a:off x="847281" y="441727"/>
            <a:ext cx="9593508" cy="7389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3600" dirty="0">
                <a:solidFill>
                  <a:schemeClr val="dk1"/>
                </a:solidFill>
                <a:latin typeface="+mj-lt"/>
                <a:ea typeface="Avenir"/>
                <a:cs typeface="Avenir"/>
                <a:sym typeface="Avenir"/>
              </a:rPr>
              <a:t>Temporal Signal</a:t>
            </a:r>
            <a:endParaRPr sz="3600" dirty="0">
              <a:solidFill>
                <a:schemeClr val="dk1"/>
              </a:solidFill>
              <a:latin typeface="+mj-lt"/>
              <a:ea typeface="Avenir"/>
              <a:cs typeface="Avenir"/>
              <a:sym typeface="Avenir"/>
            </a:endParaRPr>
          </a:p>
        </p:txBody>
      </p:sp>
      <p:pic>
        <p:nvPicPr>
          <p:cNvPr id="134" name="Google Shape;134;g3706381bd2f_0_490" title="Screen Shot 2025-07-17 at 1.43.25 PM.png"/>
          <p:cNvPicPr preferRelativeResize="0"/>
          <p:nvPr/>
        </p:nvPicPr>
        <p:blipFill>
          <a:blip r:embed="rId3">
            <a:alphaModFix/>
          </a:blip>
          <a:stretch>
            <a:fillRect/>
          </a:stretch>
        </p:blipFill>
        <p:spPr>
          <a:xfrm>
            <a:off x="6217525" y="1255700"/>
            <a:ext cx="5727525" cy="3836505"/>
          </a:xfrm>
          <a:prstGeom prst="rect">
            <a:avLst/>
          </a:prstGeom>
          <a:noFill/>
          <a:ln>
            <a:noFill/>
          </a:ln>
        </p:spPr>
      </p:pic>
      <p:pic>
        <p:nvPicPr>
          <p:cNvPr id="135" name="Google Shape;135;g3706381bd2f_0_490" title="Screen Shot 2025-07-17 at 7.11.36 PM.png"/>
          <p:cNvPicPr preferRelativeResize="0"/>
          <p:nvPr/>
        </p:nvPicPr>
        <p:blipFill>
          <a:blip r:embed="rId4">
            <a:alphaModFix/>
          </a:blip>
          <a:stretch>
            <a:fillRect/>
          </a:stretch>
        </p:blipFill>
        <p:spPr>
          <a:xfrm>
            <a:off x="136975" y="1255700"/>
            <a:ext cx="5801045" cy="3836501"/>
          </a:xfrm>
          <a:prstGeom prst="rect">
            <a:avLst/>
          </a:prstGeom>
          <a:noFill/>
          <a:ln>
            <a:noFill/>
          </a:ln>
        </p:spPr>
      </p:pic>
      <p:sp>
        <p:nvSpPr>
          <p:cNvPr id="136" name="Google Shape;136;g3706381bd2f_0_490"/>
          <p:cNvSpPr txBox="1"/>
          <p:nvPr/>
        </p:nvSpPr>
        <p:spPr>
          <a:xfrm>
            <a:off x="976125" y="5844074"/>
            <a:ext cx="10239600" cy="4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dk1"/>
                </a:solidFill>
              </a:rPr>
              <a:t>Seasonal dynamics help identify land cover and detect change</a:t>
            </a:r>
            <a:endParaRPr sz="2800" dirty="0">
              <a:solidFill>
                <a:schemeClr val="dk1"/>
              </a:solidFill>
            </a:endParaRPr>
          </a:p>
        </p:txBody>
      </p:sp>
      <p:sp>
        <p:nvSpPr>
          <p:cNvPr id="139" name="Google Shape;139;g3706381bd2f_0_490"/>
          <p:cNvSpPr txBox="1"/>
          <p:nvPr/>
        </p:nvSpPr>
        <p:spPr>
          <a:xfrm>
            <a:off x="173700" y="5092200"/>
            <a:ext cx="5922300" cy="277800"/>
          </a:xfrm>
          <a:prstGeom prst="rect">
            <a:avLst/>
          </a:prstGeom>
          <a:noFill/>
          <a:ln>
            <a:noFill/>
          </a:ln>
        </p:spPr>
        <p:txBody>
          <a:bodyPr spcFirstLastPara="1" wrap="square" lIns="91425" tIns="91425" rIns="91425" bIns="91425" anchor="t" anchorCtr="0">
            <a:noAutofit/>
          </a:bodyPr>
          <a:lstStyle/>
          <a:p>
            <a:pPr lvl="0"/>
            <a:r>
              <a:rPr lang="en-US" dirty="0">
                <a:solidFill>
                  <a:schemeClr val="dk1"/>
                </a:solidFill>
              </a:rPr>
              <a:t>Pazos-</a:t>
            </a:r>
            <a:r>
              <a:rPr lang="en-US" dirty="0" err="1">
                <a:solidFill>
                  <a:schemeClr val="dk1"/>
                </a:solidFill>
              </a:rPr>
              <a:t>Outon</a:t>
            </a:r>
            <a:r>
              <a:rPr lang="en-US" dirty="0">
                <a:solidFill>
                  <a:schemeClr val="dk1"/>
                </a:solidFill>
              </a:rPr>
              <a:t> et al. (2024) </a:t>
            </a:r>
            <a:r>
              <a:rPr lang="en-GB" dirty="0">
                <a:hlinkClick r:id="rId5"/>
              </a:rPr>
              <a:t>arXiv:2406.18554</a:t>
            </a:r>
            <a:endParaRPr dirty="0">
              <a:solidFill>
                <a:schemeClr val="dk1"/>
              </a:solidFill>
            </a:endParaRPr>
          </a:p>
        </p:txBody>
      </p:sp>
      <p:sp>
        <p:nvSpPr>
          <p:cNvPr id="140" name="Google Shape;140;g3706381bd2f_0_490"/>
          <p:cNvSpPr txBox="1"/>
          <p:nvPr/>
        </p:nvSpPr>
        <p:spPr>
          <a:xfrm>
            <a:off x="6120138" y="5092200"/>
            <a:ext cx="59223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Park et al. (2019) </a:t>
            </a:r>
            <a:r>
              <a:rPr lang="en-US" i="1" dirty="0">
                <a:solidFill>
                  <a:schemeClr val="dk1"/>
                </a:solidFill>
              </a:rPr>
              <a:t>Remote Sensing</a:t>
            </a:r>
            <a:endParaRPr i="1" dirty="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28D4A-1A56-7677-D5A3-C82332B78E3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What is a geospatial foundation model?</a:t>
            </a:r>
          </a:p>
        </p:txBody>
      </p:sp>
      <p:pic>
        <p:nvPicPr>
          <p:cNvPr id="1026" name="Picture 2" descr="Use remote sensing foundation models with ArcGIS">
            <a:extLst>
              <a:ext uri="{FF2B5EF4-FFF2-40B4-BE49-F238E27FC236}">
                <a16:creationId xmlns:a16="http://schemas.microsoft.com/office/drawing/2014/main" id="{2BA8CA46-D0F3-BB27-D77F-2447CBA79C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12124" y="1675227"/>
            <a:ext cx="8967751" cy="4394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0E3299-DF03-F812-FB77-A25F6916CF95}"/>
              </a:ext>
            </a:extLst>
          </p:cNvPr>
          <p:cNvSpPr txBox="1"/>
          <p:nvPr/>
        </p:nvSpPr>
        <p:spPr>
          <a:xfrm>
            <a:off x="9344714" y="6432023"/>
            <a:ext cx="2430965" cy="369332"/>
          </a:xfrm>
          <a:prstGeom prst="rect">
            <a:avLst/>
          </a:prstGeom>
          <a:noFill/>
        </p:spPr>
        <p:txBody>
          <a:bodyPr wrap="square" rtlCol="0">
            <a:spAutoFit/>
          </a:bodyPr>
          <a:lstStyle/>
          <a:p>
            <a:pPr>
              <a:spcAft>
                <a:spcPts val="600"/>
              </a:spcAft>
            </a:pPr>
            <a:r>
              <a:rPr lang="en-GB" dirty="0"/>
              <a:t>Source: ESRI</a:t>
            </a:r>
          </a:p>
        </p:txBody>
      </p:sp>
    </p:spTree>
    <p:extLst>
      <p:ext uri="{BB962C8B-B14F-4D97-AF65-F5344CB8AC3E}">
        <p14:creationId xmlns:p14="http://schemas.microsoft.com/office/powerpoint/2010/main" val="4122060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D36E01-B4BC-F3EA-F441-A2C8F8804762}"/>
              </a:ext>
            </a:extLst>
          </p:cNvPr>
          <p:cNvSpPr>
            <a:spLocks noGrp="1"/>
          </p:cNvSpPr>
          <p:nvPr>
            <p:ph type="title"/>
          </p:nvPr>
        </p:nvSpPr>
        <p:spPr>
          <a:xfrm>
            <a:off x="1137034" y="609600"/>
            <a:ext cx="4784796" cy="1330840"/>
          </a:xfrm>
        </p:spPr>
        <p:txBody>
          <a:bodyPr>
            <a:normAutofit/>
          </a:bodyPr>
          <a:lstStyle/>
          <a:p>
            <a:r>
              <a:rPr lang="en-GB" dirty="0"/>
              <a:t>Self-supervised learning</a:t>
            </a:r>
          </a:p>
        </p:txBody>
      </p:sp>
      <p:sp>
        <p:nvSpPr>
          <p:cNvPr id="3" name="Content Placeholder 2">
            <a:extLst>
              <a:ext uri="{FF2B5EF4-FFF2-40B4-BE49-F238E27FC236}">
                <a16:creationId xmlns:a16="http://schemas.microsoft.com/office/drawing/2014/main" id="{A19C3E19-603A-1995-64CD-4F2E7697978B}"/>
              </a:ext>
            </a:extLst>
          </p:cNvPr>
          <p:cNvSpPr>
            <a:spLocks noGrp="1"/>
          </p:cNvSpPr>
          <p:nvPr>
            <p:ph idx="1"/>
          </p:nvPr>
        </p:nvSpPr>
        <p:spPr>
          <a:xfrm>
            <a:off x="1137034" y="2194102"/>
            <a:ext cx="4438036" cy="3908585"/>
          </a:xfrm>
        </p:spPr>
        <p:txBody>
          <a:bodyPr>
            <a:normAutofit/>
          </a:bodyPr>
          <a:lstStyle/>
          <a:p>
            <a:pPr marL="0" indent="0">
              <a:buNone/>
            </a:pPr>
            <a:r>
              <a:rPr lang="en-GB" sz="700" dirty="0"/>
              <a:t>Pretrain on mountains of unlabelled satellite tiles with </a:t>
            </a:r>
            <a:r>
              <a:rPr lang="en-GB" sz="700" b="1" dirty="0"/>
              <a:t>a task that forces the model to understand space, time, and spectrum </a:t>
            </a:r>
          </a:p>
          <a:p>
            <a:pPr marL="514350" indent="-514350">
              <a:buFont typeface="+mj-lt"/>
              <a:buAutoNum type="arabicPeriod"/>
            </a:pPr>
            <a:r>
              <a:rPr lang="en-GB" sz="700" b="1" dirty="0"/>
              <a:t>Masked-patch modelling (MAE-style)</a:t>
            </a:r>
            <a:br>
              <a:rPr lang="en-GB" sz="700" b="1" dirty="0"/>
            </a:br>
            <a:r>
              <a:rPr lang="en-GB" sz="700" dirty="0"/>
              <a:t>Hide most patches/bands/time steps and train the model to reconstruct what’s missing.</a:t>
            </a:r>
          </a:p>
          <a:p>
            <a:pPr marL="514350" indent="-514350">
              <a:buFont typeface="+mj-lt"/>
              <a:buAutoNum type="arabicPeriod"/>
            </a:pPr>
            <a:r>
              <a:rPr lang="en-GB" sz="700" b="1" dirty="0"/>
              <a:t>Contrastive learning (pull close, push apart)</a:t>
            </a:r>
            <a:br>
              <a:rPr lang="en-GB" sz="700" dirty="0"/>
            </a:br>
            <a:r>
              <a:rPr lang="en-GB" sz="700" dirty="0"/>
              <a:t>Define “positives” as tiles from the same place/time/season (or the same place across seasons) and “negatives” as different places/times. Contrastive learning trains a model to pull together representations of data that are meaningfully similar—like two satellite views of the same place at different times—and push apart those that are different, so it learns what truly defines “sameness.”</a:t>
            </a:r>
          </a:p>
          <a:p>
            <a:pPr marL="514350" indent="-514350">
              <a:buFont typeface="+mj-lt"/>
              <a:buAutoNum type="arabicPeriod"/>
            </a:pPr>
            <a:r>
              <a:rPr lang="en-GB" sz="700" b="1" dirty="0"/>
              <a:t>Cross-modal contrast</a:t>
            </a:r>
            <a:br>
              <a:rPr lang="en-GB" sz="700" dirty="0"/>
            </a:br>
            <a:r>
              <a:rPr lang="en-GB" sz="700" dirty="0"/>
              <a:t>Align satellite with something else – ground photos, text, or labels at coarser scales – so the embedding knows both appearance and semantics.</a:t>
            </a:r>
          </a:p>
          <a:p>
            <a:pPr marL="514350" indent="-514350">
              <a:buFont typeface="+mj-lt"/>
              <a:buAutoNum type="arabicPeriod"/>
            </a:pPr>
            <a:r>
              <a:rPr lang="en-GB" sz="700" b="1" dirty="0"/>
              <a:t>Big curated corpora &amp; architectures</a:t>
            </a:r>
            <a:br>
              <a:rPr lang="en-GB" sz="700" dirty="0"/>
            </a:br>
            <a:r>
              <a:rPr lang="en-GB" sz="700" dirty="0"/>
              <a:t>Pretraining happens on global, multi-sensor, multi-season sets (e.g., SSL4EO for S1/S2; NASA HLS for Prithvi). Architectures are usually </a:t>
            </a:r>
            <a:r>
              <a:rPr lang="en-GB" sz="700" dirty="0" err="1"/>
              <a:t>ViTs</a:t>
            </a:r>
            <a:r>
              <a:rPr lang="en-GB" sz="700" dirty="0"/>
              <a:t> or 3D transformers with temporal and spectral embeddings. </a:t>
            </a:r>
          </a:p>
          <a:p>
            <a:pPr marL="514350" indent="-514350">
              <a:buFont typeface="+mj-lt"/>
              <a:buAutoNum type="arabicPeriod"/>
            </a:pPr>
            <a:endParaRPr lang="en-GB" sz="700" dirty="0"/>
          </a:p>
          <a:p>
            <a:pPr marL="0" indent="0">
              <a:buNone/>
            </a:pPr>
            <a:r>
              <a:rPr lang="en-GB" sz="700" dirty="0"/>
              <a:t>What this gives you (why it works)</a:t>
            </a:r>
          </a:p>
          <a:p>
            <a:r>
              <a:rPr lang="en-GB" sz="700" b="1" dirty="0"/>
              <a:t>General features from unlabelled, globally diverse data </a:t>
            </a:r>
            <a:r>
              <a:rPr lang="en-GB" sz="700" dirty="0"/>
              <a:t>→ stronger baselines with scarce labels, better domain transfer, and faster convergence. Masked modelling shines on long time series; contrastive shines when invariances and change cues matter.</a:t>
            </a:r>
          </a:p>
          <a:p>
            <a:r>
              <a:rPr lang="en-GB" sz="700" dirty="0"/>
              <a:t>Through these self-supervised objectives, the model builds </a:t>
            </a:r>
            <a:r>
              <a:rPr lang="en-GB" sz="700" b="1" dirty="0"/>
              <a:t>embeddings</a:t>
            </a:r>
            <a:r>
              <a:rPr lang="en-GB" sz="700" dirty="0"/>
              <a:t> – compact numerical representations of each image patch or scene that capture its spatial, temporal and spectral context.</a:t>
            </a:r>
          </a:p>
          <a:p>
            <a:pPr marL="0" indent="0">
              <a:buNone/>
            </a:pPr>
            <a:endParaRPr lang="en-GB" sz="700" dirty="0"/>
          </a:p>
          <a:p>
            <a:pPr marL="0" indent="0">
              <a:buNone/>
            </a:pPr>
            <a:r>
              <a:rPr lang="en-GB" sz="700" dirty="0"/>
              <a:t>Then you fine-tune for whatever you care about (segmentation, change, species, etc.).</a:t>
            </a:r>
          </a:p>
        </p:txBody>
      </p:sp>
      <p:pic>
        <p:nvPicPr>
          <p:cNvPr id="27" name="Picture 26">
            <a:extLst>
              <a:ext uri="{FF2B5EF4-FFF2-40B4-BE49-F238E27FC236}">
                <a16:creationId xmlns:a16="http://schemas.microsoft.com/office/drawing/2014/main" id="{86C9FFF9-F76C-6DEB-91A8-065DA613CA27}"/>
              </a:ext>
            </a:extLst>
          </p:cNvPr>
          <p:cNvPicPr>
            <a:picLocks noChangeAspect="1"/>
          </p:cNvPicPr>
          <p:nvPr/>
        </p:nvPicPr>
        <p:blipFill>
          <a:blip r:embed="rId2"/>
          <a:stretch>
            <a:fillRect/>
          </a:stretch>
        </p:blipFill>
        <p:spPr>
          <a:xfrm>
            <a:off x="6880610" y="2297149"/>
            <a:ext cx="4737650" cy="2285916"/>
          </a:xfrm>
          <a:prstGeom prst="rect">
            <a:avLst/>
          </a:prstGeom>
        </p:spPr>
      </p:pic>
    </p:spTree>
    <p:extLst>
      <p:ext uri="{BB962C8B-B14F-4D97-AF65-F5344CB8AC3E}">
        <p14:creationId xmlns:p14="http://schemas.microsoft.com/office/powerpoint/2010/main" val="1817630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FE471-FC9C-FAED-E73D-B04A37BBE570}"/>
              </a:ext>
            </a:extLst>
          </p:cNvPr>
          <p:cNvSpPr>
            <a:spLocks noGrp="1"/>
          </p:cNvSpPr>
          <p:nvPr>
            <p:ph type="title"/>
          </p:nvPr>
        </p:nvSpPr>
        <p:spPr>
          <a:xfrm>
            <a:off x="841248" y="548640"/>
            <a:ext cx="3600860" cy="5431536"/>
          </a:xfrm>
        </p:spPr>
        <p:txBody>
          <a:bodyPr>
            <a:normAutofit/>
          </a:bodyPr>
          <a:lstStyle/>
          <a:p>
            <a:r>
              <a:rPr lang="en-GB" sz="4600"/>
              <a:t>Opportunities with Geospatial Foundation Models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9E0A0E-C907-08BC-1109-077134BFE26B}"/>
              </a:ext>
            </a:extLst>
          </p:cNvPr>
          <p:cNvSpPr>
            <a:spLocks noGrp="1"/>
          </p:cNvSpPr>
          <p:nvPr>
            <p:ph idx="1"/>
          </p:nvPr>
        </p:nvSpPr>
        <p:spPr>
          <a:xfrm>
            <a:off x="5126418" y="552091"/>
            <a:ext cx="6224335" cy="5431536"/>
          </a:xfrm>
        </p:spPr>
        <p:txBody>
          <a:bodyPr anchor="ctr">
            <a:normAutofit/>
          </a:bodyPr>
          <a:lstStyle/>
          <a:p>
            <a:r>
              <a:rPr lang="en-GB" sz="2200" b="1"/>
              <a:t>Pretrained generality </a:t>
            </a:r>
            <a:r>
              <a:rPr lang="en-GB" sz="2200"/>
              <a:t>– capture broad spectral–spatial patterns from vast EO archives.</a:t>
            </a:r>
          </a:p>
          <a:p>
            <a:r>
              <a:rPr lang="en-GB" sz="2200" b="1"/>
              <a:t>Few-shot adaptability </a:t>
            </a:r>
            <a:r>
              <a:rPr lang="en-GB" sz="2200"/>
              <a:t>– work with limited local labels.</a:t>
            </a:r>
          </a:p>
          <a:p>
            <a:r>
              <a:rPr lang="en-GB" sz="2200" b="1"/>
              <a:t>Cross-sensor robustness </a:t>
            </a:r>
            <a:r>
              <a:rPr lang="en-GB" sz="2200"/>
              <a:t>– integrate optical + radar; reduce dependence on perfectly cloud-free data.</a:t>
            </a:r>
          </a:p>
          <a:p>
            <a:r>
              <a:rPr lang="en-GB" sz="2200" b="1"/>
              <a:t>Multi-temporal learning </a:t>
            </a:r>
            <a:r>
              <a:rPr lang="en-GB" sz="2200"/>
              <a:t>– exploit repeated observations to fill gaps and handle seasonality.</a:t>
            </a:r>
          </a:p>
          <a:p>
            <a:r>
              <a:rPr lang="en-GB" sz="2200" b="1"/>
              <a:t>Acceleration </a:t>
            </a:r>
            <a:r>
              <a:rPr lang="en-GB" sz="2200"/>
              <a:t>– faster, more accessible ecological monitoring and conservation tools.</a:t>
            </a:r>
          </a:p>
          <a:p>
            <a:r>
              <a:rPr lang="en-GB" sz="2200" b="1"/>
              <a:t>Vision</a:t>
            </a:r>
            <a:r>
              <a:rPr lang="en-GB" sz="2200"/>
              <a:t> – towards “ecological GPTs” that generalize ecosystem understanding.</a:t>
            </a:r>
          </a:p>
        </p:txBody>
      </p:sp>
    </p:spTree>
    <p:extLst>
      <p:ext uri="{BB962C8B-B14F-4D97-AF65-F5344CB8AC3E}">
        <p14:creationId xmlns:p14="http://schemas.microsoft.com/office/powerpoint/2010/main" val="3471473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B80ACA0-9D79-FA4E-87E4-1CDC2D293486}"/>
              </a:ext>
            </a:extLst>
          </p:cNvPr>
          <p:cNvSpPr>
            <a:spLocks noGrp="1"/>
          </p:cNvSpPr>
          <p:nvPr>
            <p:ph type="title"/>
          </p:nvPr>
        </p:nvSpPr>
        <p:spPr>
          <a:xfrm>
            <a:off x="640080" y="1243013"/>
            <a:ext cx="3855720" cy="4371974"/>
          </a:xfrm>
        </p:spPr>
        <p:txBody>
          <a:bodyPr>
            <a:normAutofit/>
          </a:bodyPr>
          <a:lstStyle/>
          <a:p>
            <a:r>
              <a:rPr lang="en-GB" sz="3600">
                <a:solidFill>
                  <a:schemeClr val="tx2"/>
                </a:solidFill>
              </a:rPr>
              <a:t>QUESTIONS</a:t>
            </a:r>
          </a:p>
        </p:txBody>
      </p:sp>
      <p:sp>
        <p:nvSpPr>
          <p:cNvPr id="3" name="Content Placeholder 2">
            <a:extLst>
              <a:ext uri="{FF2B5EF4-FFF2-40B4-BE49-F238E27FC236}">
                <a16:creationId xmlns:a16="http://schemas.microsoft.com/office/drawing/2014/main" id="{E7053DE6-1915-6768-02E3-2C0F585864F7}"/>
              </a:ext>
            </a:extLst>
          </p:cNvPr>
          <p:cNvSpPr>
            <a:spLocks noGrp="1"/>
          </p:cNvSpPr>
          <p:nvPr>
            <p:ph idx="1"/>
          </p:nvPr>
        </p:nvSpPr>
        <p:spPr>
          <a:xfrm>
            <a:off x="6172200" y="804672"/>
            <a:ext cx="5221224" cy="5230368"/>
          </a:xfrm>
        </p:spPr>
        <p:txBody>
          <a:bodyPr anchor="ctr">
            <a:normAutofit/>
          </a:bodyPr>
          <a:lstStyle/>
          <a:p>
            <a:pPr marL="514350" indent="-514350">
              <a:buFont typeface="+mj-lt"/>
              <a:buAutoNum type="arabicPeriod"/>
            </a:pPr>
            <a:r>
              <a:rPr lang="en-GB" sz="1800">
                <a:solidFill>
                  <a:schemeClr val="tx2"/>
                </a:solidFill>
              </a:rPr>
              <a:t>Do foundation models improve ecological mapping?</a:t>
            </a:r>
          </a:p>
          <a:p>
            <a:pPr marL="514350" indent="-514350">
              <a:buFont typeface="+mj-lt"/>
              <a:buAutoNum type="arabicPeriod"/>
            </a:pPr>
            <a:r>
              <a:rPr lang="en-GB" sz="1800">
                <a:solidFill>
                  <a:schemeClr val="tx2"/>
                </a:solidFill>
              </a:rPr>
              <a:t>Can foundation models allow us to differentiate</a:t>
            </a:r>
          </a:p>
          <a:p>
            <a:pPr marL="971550" lvl="1" indent="-514350">
              <a:buFont typeface="+mj-lt"/>
              <a:buAutoNum type="alphaLcParenR"/>
            </a:pPr>
            <a:r>
              <a:rPr lang="en-GB" sz="1800">
                <a:solidFill>
                  <a:schemeClr val="tx2"/>
                </a:solidFill>
              </a:rPr>
              <a:t>Species?</a:t>
            </a:r>
          </a:p>
          <a:p>
            <a:pPr marL="971550" lvl="1" indent="-514350">
              <a:buFont typeface="+mj-lt"/>
              <a:buAutoNum type="alphaLcParenR"/>
            </a:pPr>
            <a:r>
              <a:rPr lang="en-GB" sz="1800">
                <a:solidFill>
                  <a:schemeClr val="tx2"/>
                </a:solidFill>
              </a:rPr>
              <a:t>Genera?</a:t>
            </a:r>
          </a:p>
          <a:p>
            <a:pPr marL="971550" lvl="1" indent="-514350">
              <a:buFont typeface="+mj-lt"/>
              <a:buAutoNum type="alphaLcParenR"/>
            </a:pPr>
            <a:r>
              <a:rPr lang="en-GB" sz="1800">
                <a:solidFill>
                  <a:schemeClr val="tx2"/>
                </a:solidFill>
              </a:rPr>
              <a:t>Conifer/broadleaf?</a:t>
            </a:r>
          </a:p>
          <a:p>
            <a:pPr marL="514350" indent="-514350">
              <a:buFont typeface="+mj-lt"/>
              <a:buAutoNum type="arabicPeriod"/>
            </a:pPr>
            <a:r>
              <a:rPr lang="en-GB" sz="1800">
                <a:solidFill>
                  <a:schemeClr val="tx2"/>
                </a:solidFill>
              </a:rPr>
              <a:t>How does data volume and purity affect classification?</a:t>
            </a:r>
          </a:p>
          <a:p>
            <a:pPr marL="514350" indent="-514350">
              <a:buFont typeface="+mj-lt"/>
              <a:buAutoNum type="arabicPeriod"/>
            </a:pPr>
            <a:r>
              <a:rPr lang="en-GB" sz="1800">
                <a:solidFill>
                  <a:schemeClr val="tx2"/>
                </a:solidFill>
              </a:rPr>
              <a:t>Which available foundation model maps with greatest accuracy? (AlphaEarth vs TESSERA)</a:t>
            </a:r>
          </a:p>
          <a:p>
            <a:pPr marL="514350" indent="-514350">
              <a:buFont typeface="+mj-lt"/>
              <a:buAutoNum type="arabicPeriod"/>
            </a:pPr>
            <a:endParaRPr lang="en-GB" sz="1800">
              <a:solidFill>
                <a:schemeClr val="tx2"/>
              </a:solidFill>
            </a:endParaRPr>
          </a:p>
        </p:txBody>
      </p:sp>
    </p:spTree>
    <p:extLst>
      <p:ext uri="{BB962C8B-B14F-4D97-AF65-F5344CB8AC3E}">
        <p14:creationId xmlns:p14="http://schemas.microsoft.com/office/powerpoint/2010/main" val="20846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216</TotalTime>
  <Words>2019</Words>
  <Application>Microsoft Office PowerPoint</Application>
  <PresentationFormat>Widescreen</PresentationFormat>
  <Paragraphs>179</Paragraphs>
  <Slides>24</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Agency FB</vt:lpstr>
      <vt:lpstr>Aptos</vt:lpstr>
      <vt:lpstr>Aptos (Body)</vt:lpstr>
      <vt:lpstr>Aptos Display</vt:lpstr>
      <vt:lpstr>Arial</vt:lpstr>
      <vt:lpstr>Avenir</vt:lpstr>
      <vt:lpstr>Calibri</vt:lpstr>
      <vt:lpstr>Century Gothic</vt:lpstr>
      <vt:lpstr>Office Theme</vt:lpstr>
      <vt:lpstr>How can geospatial foundation models support ecological insights at scale?</vt:lpstr>
      <vt:lpstr>Overview</vt:lpstr>
      <vt:lpstr>PowerPoint Presentation</vt:lpstr>
      <vt:lpstr>Challenges with current approaches</vt:lpstr>
      <vt:lpstr>PowerPoint Presentation</vt:lpstr>
      <vt:lpstr>What is a geospatial foundation model?</vt:lpstr>
      <vt:lpstr>Self-supervised learning</vt:lpstr>
      <vt:lpstr>Opportunities with Geospatial Foundation Models</vt:lpstr>
      <vt:lpstr>QUESTIONS</vt:lpstr>
      <vt:lpstr>PowerPoint Presentation</vt:lpstr>
      <vt:lpstr>AlphaEarth (Google)</vt:lpstr>
      <vt:lpstr>TESSERA (Cambridge)</vt:lpstr>
      <vt:lpstr>PowerPoint Presentation</vt:lpstr>
      <vt:lpstr>Case study: Trentino forests</vt:lpstr>
      <vt:lpstr>Trentino dataset</vt:lpstr>
      <vt:lpstr>Methods</vt:lpstr>
      <vt:lpstr>PowerPoint Presentation</vt:lpstr>
      <vt:lpstr>Performance of RF models</vt:lpstr>
      <vt:lpstr>Confusion</vt:lpstr>
      <vt:lpstr>Vision: A Dynamic, Plot-Anchored Ecosystem Map</vt:lpstr>
      <vt:lpstr>Conclusions</vt:lpstr>
      <vt:lpstr>TESSERA interactive map demo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Ball</dc:creator>
  <cp:lastModifiedBy>James Ball</cp:lastModifiedBy>
  <cp:revision>25</cp:revision>
  <dcterms:created xsi:type="dcterms:W3CDTF">2025-10-03T13:23:28Z</dcterms:created>
  <dcterms:modified xsi:type="dcterms:W3CDTF">2025-10-06T12:48:16Z</dcterms:modified>
</cp:coreProperties>
</file>