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2" r:id="rId2"/>
    <p:sldId id="257" r:id="rId3"/>
    <p:sldId id="337" r:id="rId4"/>
    <p:sldId id="260" r:id="rId5"/>
    <p:sldId id="339" r:id="rId6"/>
    <p:sldId id="285" r:id="rId7"/>
    <p:sldId id="298" r:id="rId8"/>
    <p:sldId id="338" r:id="rId9"/>
    <p:sldId id="340" r:id="rId10"/>
    <p:sldId id="341" r:id="rId11"/>
    <p:sldId id="262" r:id="rId12"/>
    <p:sldId id="264" r:id="rId13"/>
    <p:sldId id="265" r:id="rId14"/>
    <p:sldId id="342" r:id="rId15"/>
    <p:sldId id="297" r:id="rId16"/>
    <p:sldId id="267" r:id="rId17"/>
    <p:sldId id="349" r:id="rId18"/>
    <p:sldId id="268" r:id="rId19"/>
    <p:sldId id="343" r:id="rId20"/>
    <p:sldId id="269" r:id="rId21"/>
    <p:sldId id="348" r:id="rId22"/>
    <p:sldId id="347" r:id="rId23"/>
    <p:sldId id="328" r:id="rId24"/>
    <p:sldId id="335" r:id="rId25"/>
    <p:sldId id="320" r:id="rId26"/>
    <p:sldId id="344" r:id="rId27"/>
    <p:sldId id="321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22" autoAdjust="0"/>
    <p:restoredTop sz="94737"/>
  </p:normalViewPr>
  <p:slideViewPr>
    <p:cSldViewPr snapToGrid="0" showGuides="1">
      <p:cViewPr varScale="1">
        <p:scale>
          <a:sx n="65" d="100"/>
          <a:sy n="65" d="100"/>
        </p:scale>
        <p:origin x="240" y="1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 Keshav" userId="ec758856-7402-48ed-8680-76bc5cdd0187" providerId="ADAL" clId="{B8C8B3C2-A75C-5FBB-9827-197EE99F96C6}"/>
    <pc:docChg chg="modSld">
      <pc:chgData name="S. Keshav" userId="ec758856-7402-48ed-8680-76bc5cdd0187" providerId="ADAL" clId="{B8C8B3C2-A75C-5FBB-9827-197EE99F96C6}" dt="2025-09-29T07:03:45.817" v="60" actId="20577"/>
      <pc:docMkLst>
        <pc:docMk/>
      </pc:docMkLst>
      <pc:sldChg chg="modSp mod">
        <pc:chgData name="S. Keshav" userId="ec758856-7402-48ed-8680-76bc5cdd0187" providerId="ADAL" clId="{B8C8B3C2-A75C-5FBB-9827-197EE99F96C6}" dt="2025-09-29T07:03:45.817" v="60" actId="20577"/>
        <pc:sldMkLst>
          <pc:docMk/>
          <pc:sldMk cId="1792089435" sldId="320"/>
        </pc:sldMkLst>
        <pc:spChg chg="mod">
          <ac:chgData name="S. Keshav" userId="ec758856-7402-48ed-8680-76bc5cdd0187" providerId="ADAL" clId="{B8C8B3C2-A75C-5FBB-9827-197EE99F96C6}" dt="2025-09-29T07:03:45.817" v="60" actId="20577"/>
          <ac:spMkLst>
            <pc:docMk/>
            <pc:sldMk cId="1792089435" sldId="320"/>
            <ac:spMk id="4" creationId="{8A91A2DF-D366-6A37-2059-41EC5B1015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39AA3-D885-452A-96AB-84AAC7CFCE8C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B9FE4-B84E-4342-9613-084D4745B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09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110F5-72C2-402A-8079-4EABE7C0B9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395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706381bd2f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706381bd2f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You may ask how is possible to train a ML model without labels? But actually, from my perspective, SSL requires label, but this is label is the training data itself.</a:t>
            </a:r>
          </a:p>
          <a:p>
            <a:pPr marL="171450" indent="-171450">
              <a:buFontTx/>
              <a:buChar char="-"/>
            </a:pPr>
            <a:r>
              <a:rPr lang="en-GB"/>
              <a:t>Let’s take a look at one of the most famous SSL paradigm, MAE.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237D6-D906-4D77-8756-40A9A98F135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01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706381bd2f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706381bd2f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06381bd2f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3706381bd2f_0_8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706381bd2f_0_8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06381bd2f_0_1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06381bd2f_0_1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My </a:t>
            </a:r>
            <a:r>
              <a:rPr lang="en-US" altLang="zh-CN"/>
              <a:t>favorite part. By apply the model to a downstream task, we evaluate them in a </a:t>
            </a:r>
            <a:r>
              <a:rPr lang="en-US" altLang="zh-CN" err="1"/>
              <a:t>quantitive</a:t>
            </a:r>
            <a:r>
              <a:rPr lang="en-US" altLang="zh-CN"/>
              <a:t> way. We can also quickly evaluate the quality of the representation via visualization.</a:t>
            </a:r>
          </a:p>
          <a:p>
            <a:pPr marL="171450" indent="-171450">
              <a:buFontTx/>
              <a:buChar char="-"/>
            </a:pPr>
            <a:r>
              <a:rPr lang="en-US"/>
              <a:t>128 D, I randomly select 3 channels to create a false color map.</a:t>
            </a:r>
          </a:p>
          <a:p>
            <a:pPr marL="171450" indent="-171450">
              <a:buFontTx/>
              <a:buChar char="-"/>
            </a:pPr>
            <a:r>
              <a:rPr lang="en-GB">
                <a:effectLst/>
                <a:latin typeface="Verdana" panose="020B0604030504040204" pitchFamily="34" charset="0"/>
              </a:rPr>
              <a:t>The more similar their </a:t>
            </a:r>
            <a:r>
              <a:rPr lang="en-GB" err="1">
                <a:effectLst/>
                <a:latin typeface="Verdana" panose="020B0604030504040204" pitchFamily="34" charset="0"/>
              </a:rPr>
              <a:t>colors</a:t>
            </a:r>
            <a:r>
              <a:rPr lang="en-GB">
                <a:effectLst/>
                <a:latin typeface="Verdana" panose="020B0604030504040204" pitchFamily="34" charset="0"/>
              </a:rPr>
              <a:t> are, the more likely they are to be the same type of land cover.</a:t>
            </a:r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237D6-D906-4D77-8756-40A9A98F135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860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706381bd2f_0_9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3706381bd2f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20496-ABA6-6458-F5F7-B2D37BFF1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1AE96D-CF3B-BAE6-FF89-3641629D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C1161F-61D3-A7B5-95A9-EAE5E5D87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 The way we do this is to apply the model in a downstream task.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E323CB-B09A-0FAE-6EB5-C169C0F8E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237D6-D906-4D77-8756-40A9A98F135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33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706381bd2f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706381bd2f_0_1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3706381bd2f_0_1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06381bd2f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3706381bd2f_0_6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How can we make use of them?</a:t>
            </a:r>
            <a:endParaRPr/>
          </a:p>
        </p:txBody>
      </p:sp>
      <p:sp>
        <p:nvSpPr>
          <p:cNvPr id="103" name="Google Shape;103;g3706381bd2f_0_6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How can we make use of them?</a:t>
            </a:r>
            <a:endParaRPr/>
          </a:p>
        </p:txBody>
      </p:sp>
      <p:sp>
        <p:nvSpPr>
          <p:cNvPr id="115" name="Google Shape;11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06381bd2f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706381bd2f_0_5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3706381bd2f_0_5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06381bd2f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706381bd2f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CCED-E16C-9FF5-F067-3658ED388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F97628-F8D7-040F-20B7-E14359F27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9096D3-D323-9323-AB2A-271BEE697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Can we create a shortcut that converts Images to Insights? </a:t>
            </a:r>
            <a:r>
              <a:rPr lang="en-GB">
                <a:effectLst/>
                <a:latin typeface="Verdana" panose="020B0604030504040204" pitchFamily="34" charset="0"/>
              </a:rPr>
              <a:t>Please note that the term 'images' is quoted here.</a:t>
            </a:r>
          </a:p>
          <a:p>
            <a:pPr marL="171450" indent="-171450">
              <a:buFontTx/>
              <a:buChar char="-"/>
            </a:pPr>
            <a:r>
              <a:rPr lang="en-GB">
                <a:effectLst/>
                <a:latin typeface="Verdana" panose="020B0604030504040204" pitchFamily="34" charset="0"/>
              </a:rPr>
              <a:t>So, what's the difference between this image and other images? As a spoiler, this image has 128 channels.</a:t>
            </a:r>
          </a:p>
          <a:p>
            <a:pPr marL="171450" indent="-171450">
              <a:buFontTx/>
              <a:buChar char="-"/>
            </a:pPr>
            <a:r>
              <a:rPr lang="en-GB">
                <a:effectLst/>
                <a:latin typeface="Verdana" panose="020B0604030504040204" pitchFamily="34" charset="0"/>
              </a:rPr>
              <a:t>If we can create such images, then we can simplify the old workflow. We can get rid of </a:t>
            </a:r>
            <a:r>
              <a:rPr lang="en-GB" err="1">
                <a:effectLst/>
                <a:latin typeface="Verdana" panose="020B0604030504040204" pitchFamily="34" charset="0"/>
              </a:rPr>
              <a:t>fuction</a:t>
            </a:r>
            <a:r>
              <a:rPr lang="en-GB">
                <a:effectLst/>
                <a:latin typeface="Verdana" panose="020B0604030504040204" pitchFamily="34" charset="0"/>
              </a:rPr>
              <a:t> f(x) here.</a:t>
            </a:r>
            <a:endParaRPr lang="en-GB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5EEF9F-6989-3A72-FBEE-747E469D1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237D6-D906-4D77-8756-40A9A98F135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3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D17D9-9B58-6E94-1AC5-76AB75A59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ECD87B-52F7-9DCB-1412-7354D3720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300B06-A02C-C0B6-AB1A-36D18BF70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/>
              <a:t>Can we create a shortcut that converts Images to Insights? </a:t>
            </a:r>
            <a:r>
              <a:rPr lang="en-GB">
                <a:effectLst/>
                <a:latin typeface="Verdana" panose="020B0604030504040204" pitchFamily="34" charset="0"/>
              </a:rPr>
              <a:t>Please note that the term 'images' is quoted here.</a:t>
            </a:r>
          </a:p>
          <a:p>
            <a:pPr marL="171450" indent="-171450">
              <a:buFontTx/>
              <a:buChar char="-"/>
            </a:pPr>
            <a:r>
              <a:rPr lang="en-GB">
                <a:effectLst/>
                <a:latin typeface="Verdana" panose="020B0604030504040204" pitchFamily="34" charset="0"/>
              </a:rPr>
              <a:t>So, what's the difference between this image and other images? As a spoiler, this image has 128 channels.</a:t>
            </a:r>
          </a:p>
          <a:p>
            <a:pPr marL="171450" indent="-171450">
              <a:buFontTx/>
              <a:buChar char="-"/>
            </a:pPr>
            <a:r>
              <a:rPr lang="en-GB">
                <a:effectLst/>
                <a:latin typeface="Verdana" panose="020B0604030504040204" pitchFamily="34" charset="0"/>
              </a:rPr>
              <a:t>If we can create such images, then we can simplify the old workflow. We can get rid of </a:t>
            </a:r>
            <a:r>
              <a:rPr lang="en-GB" err="1">
                <a:effectLst/>
                <a:latin typeface="Verdana" panose="020B0604030504040204" pitchFamily="34" charset="0"/>
              </a:rPr>
              <a:t>fuction</a:t>
            </a:r>
            <a:r>
              <a:rPr lang="en-GB">
                <a:effectLst/>
                <a:latin typeface="Verdana" panose="020B0604030504040204" pitchFamily="34" charset="0"/>
              </a:rPr>
              <a:t> f(x) here.</a:t>
            </a:r>
            <a:endParaRPr lang="en-GB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99CA78-82A8-EB7F-41B0-9C8F94D72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237D6-D906-4D77-8756-40A9A98F135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706381bd2f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706381bd2f_0_4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706381bd2f_0_4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06381bd2f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706381bd2f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FC81-7CFF-3856-7D25-FA18A06E4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9D1C4E-38B4-31F0-EFA4-F319ACEC8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71981-3B24-6E47-D019-FB3103EE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ACB22-EB8C-BCCD-4DAA-72F23A85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46F68-ACEC-BDD7-00FA-535EB70B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77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D65A-51D4-BC9B-7403-F0848AFF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9E2FF-3CC6-C5CA-11A9-3C68CCB6B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F7145-5B06-E7E3-DEAF-6A52E334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65896-E4AD-7C28-C308-889F42A6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8A40-86AA-506B-0816-E05AA246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17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DFBF20-6AC6-58C0-124A-310BC1873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F5E3D-2CCE-BD53-E585-BBEC97558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07E64-93BF-5A15-F543-353FAA10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65BA8-3556-159E-16F3-3A579D47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36176-4807-BC96-75EB-39CAC476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2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706381bd2f_0_1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4252"/>
              </a:buClr>
              <a:buSzPts val="4400"/>
              <a:buNone/>
              <a:defRPr>
                <a:solidFill>
                  <a:srgbClr val="3F42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3706381bd2f_0_17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3706381bd2f_0_1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50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D66E-CB0B-6422-B125-11FB2D8C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3871A-B4A2-3E41-2493-6BF48C9E7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833E6-38B1-2D01-5EDF-997B8B2BF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57DD-364F-8396-CEDD-AA1DFADB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E44E1-C85D-9D93-4390-BFA69E28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87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3FB5-D77F-D822-6C87-B310D124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14074-1B02-CB3B-24A7-706D87FAE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DFED4-CF42-D88C-39A2-A0162FD4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C2F79-92C0-0B4F-4E43-EED8ACB6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39525-60AF-EC22-0EB4-24694AA2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79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C99A5-6BE1-83DA-A65E-5261E9E0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F726-A02A-41CF-6AE9-BDD3B3841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94084-CE19-7ABB-004F-90F40E667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BFF22-1699-E021-D32E-15AA58AE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2CF94-C563-A654-9E2F-61F7ACCC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4702D-54E6-A3CC-788E-A407485F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6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13773-B1F4-CBBE-783B-57F8B1B4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69625-8AB7-BED3-2A4D-A7C1D4777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46DBE-8FF7-FE6D-D38C-DD041283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3DBF6-78DA-8DF1-CA17-C29DF285A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8AE39-2F22-9518-9AA6-A2D9050E5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2FF3C4-6CDE-FFC0-2B6D-4D175126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D3DF96-F504-DE23-FA50-FBFFD073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B268E-0AE3-108F-4A14-F56D946B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06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0955-D4BE-E908-34F2-EA236770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53A7F-E7E3-C37C-F69D-3FA07591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DF9DE-0DAE-C14D-B9F8-537011FF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0F6C7-C0F9-443D-4F1F-4C6E254B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6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FC11C2-DFBA-F060-D4EB-2EB6F332C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98BC6-7ACC-AFB9-E360-70DA2ED5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9463A-B16D-0CCB-9C57-3DC82724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FE2B-EA9D-C798-058B-D246F3AE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DA74B-CAE7-24CA-9AB8-9E9BAD0A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59670-7DA7-D9C8-0F44-82701FC1F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2865B-67E8-3368-8200-D65811A3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661B6-B159-C6AC-B29A-EA8DA005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C81A2-0896-051C-3274-0F89BE9D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38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F143-3876-2EFE-B18A-81766F48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ACDC23-AE2B-93AA-EAA7-1AC082AF2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220C-8F98-2034-187E-ECF929BB7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A39D4-E38A-8400-22AF-913C2350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AC507-C6E7-E46F-AD50-5DEDEB50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C7C9C-1627-DA25-5694-F1390F3A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88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A9DA-D4F0-E73C-AE0C-B7383D64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F473D-5F3E-0F24-70C7-D8CF94828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06DEE-4175-BD30-00DE-D159A07D7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5560E0-B92D-4AB6-8574-E56E1E77B73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353F2-8728-EDC4-DF2F-8DF253CA3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E0DF7-116C-70A0-855D-06A3B56F7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9B9EA8-6455-40F9-88CF-AAC1B8136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2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hyperlink" Target="https://ieeexplore.ieee.org/document/10592304" TargetMode="External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6.2038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dpi.com/2072-4292/11/13/1534" TargetMode="External"/><Relationship Id="rId5" Type="http://schemas.openxmlformats.org/officeDocument/2006/relationships/hyperlink" Target="https://arxiv.org/abs/2406.18554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C96252-09A6-C9EE-2362-915410BA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65" r="1" b="1"/>
          <a:stretch>
            <a:fillRect/>
          </a:stretch>
        </p:blipFill>
        <p:spPr>
          <a:xfrm>
            <a:off x="4101550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C8A6ED-CA04-C93A-2962-F66DF52247EE}"/>
              </a:ext>
            </a:extLst>
          </p:cNvPr>
          <p:cNvSpPr txBox="1"/>
          <p:nvPr/>
        </p:nvSpPr>
        <p:spPr>
          <a:xfrm>
            <a:off x="0" y="410956"/>
            <a:ext cx="47628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>
                <a:latin typeface="Harrington" panose="04040505050A02020702" pitchFamily="82" charset="0"/>
              </a:rPr>
              <a:t>TESSERA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D20C6-4E08-FF6F-DA58-2DEF902563B2}"/>
              </a:ext>
            </a:extLst>
          </p:cNvPr>
          <p:cNvSpPr txBox="1"/>
          <p:nvPr/>
        </p:nvSpPr>
        <p:spPr>
          <a:xfrm>
            <a:off x="196867" y="2399209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Berlin Sans FB" panose="020E0602020502020306" pitchFamily="34" charset="0"/>
              </a:rPr>
              <a:t>S. Keshav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9311F-93FC-B528-8528-304169AD443F}"/>
              </a:ext>
            </a:extLst>
          </p:cNvPr>
          <p:cNvSpPr txBox="1"/>
          <p:nvPr/>
        </p:nvSpPr>
        <p:spPr>
          <a:xfrm>
            <a:off x="196867" y="3044279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Berlin Sans FB" panose="020E0602020502020306" pitchFamily="34" charset="0"/>
              </a:rPr>
              <a:t>September 29, 2025</a:t>
            </a: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FBC40654-5DAC-405E-B0DE-670BF25A6A31}"/>
              </a:ext>
            </a:extLst>
          </p:cNvPr>
          <p:cNvSpPr txBox="1"/>
          <p:nvPr/>
        </p:nvSpPr>
        <p:spPr>
          <a:xfrm>
            <a:off x="1" y="4338774"/>
            <a:ext cx="3949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400" b="1"/>
            </a:lvl1pPr>
          </a:lstStyle>
          <a:p>
            <a:pPr algn="l"/>
            <a:r>
              <a:rPr lang="en-US" altLang="zh-CN" dirty="0"/>
              <a:t>with Z. Feng, C. </a:t>
            </a:r>
            <a:r>
              <a:rPr lang="en-US" altLang="zh-CN" dirty="0" err="1"/>
              <a:t>Atzberger</a:t>
            </a:r>
            <a:r>
              <a:rPr lang="en-US" altLang="zh-CN" dirty="0"/>
              <a:t>, S. Jaffer, J. Knezevic, S. Sormunen, R. Young, M. C. </a:t>
            </a:r>
            <a:r>
              <a:rPr lang="en-US" altLang="zh-CN" dirty="0" err="1"/>
              <a:t>Lisaius</a:t>
            </a:r>
            <a:r>
              <a:rPr lang="en-US" altLang="zh-CN" dirty="0"/>
              <a:t>, </a:t>
            </a:r>
          </a:p>
          <a:p>
            <a:pPr algn="l"/>
            <a:r>
              <a:rPr lang="en-US" altLang="zh-CN" dirty="0"/>
              <a:t>M. </a:t>
            </a:r>
            <a:r>
              <a:rPr lang="en-US" altLang="zh-CN" dirty="0" err="1"/>
              <a:t>Immitzer</a:t>
            </a:r>
            <a:r>
              <a:rPr lang="en-US" altLang="zh-CN" dirty="0"/>
              <a:t>, T. Jackson, J. Ball, D. A. Coomes, A. </a:t>
            </a:r>
            <a:r>
              <a:rPr lang="en-US" altLang="zh-CN" dirty="0" err="1"/>
              <a:t>Madhavapeddy</a:t>
            </a:r>
            <a:r>
              <a:rPr lang="en-US" altLang="zh-CN" dirty="0"/>
              <a:t>, and A. Blake </a:t>
            </a:r>
          </a:p>
        </p:txBody>
      </p:sp>
      <p:pic>
        <p:nvPicPr>
          <p:cNvPr id="23" name="图形 14">
            <a:extLst>
              <a:ext uri="{FF2B5EF4-FFF2-40B4-BE49-F238E27FC236}">
                <a16:creationId xmlns:a16="http://schemas.microsoft.com/office/drawing/2014/main" id="{268F46C0-50CC-7AEE-9153-3413FEE44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03" y="6105006"/>
            <a:ext cx="554389" cy="696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C88BCC-DE37-31B4-D5D4-0F3FD00A4B36}"/>
              </a:ext>
            </a:extLst>
          </p:cNvPr>
          <p:cNvSpPr txBox="1"/>
          <p:nvPr/>
        </p:nvSpPr>
        <p:spPr>
          <a:xfrm>
            <a:off x="606391" y="6076452"/>
            <a:ext cx="42719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/>
              <a:t>Department of Computer Science and Technology</a:t>
            </a:r>
            <a:br>
              <a:rPr lang="en-US" altLang="zh-CN" sz="1400" b="1" i="0" dirty="0">
                <a:effectLst/>
              </a:rPr>
            </a:br>
            <a:r>
              <a:rPr lang="en-US" altLang="zh-CN" sz="1400" b="1" i="0" dirty="0">
                <a:effectLst/>
              </a:rPr>
              <a:t>Energy and Environment Group</a:t>
            </a:r>
          </a:p>
          <a:p>
            <a:pPr algn="r"/>
            <a:r>
              <a:rPr lang="en-US" sz="1400" b="1" dirty="0">
                <a:solidFill>
                  <a:srgbClr val="0070C0"/>
                </a:solidFill>
              </a:rPr>
              <a:t>sk818@cam.ac.uk</a:t>
            </a:r>
            <a:endParaRPr lang="en-GB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g3706381bd2f_0_643"/>
          <p:cNvCxnSpPr/>
          <p:nvPr/>
        </p:nvCxnSpPr>
        <p:spPr>
          <a:xfrm rot="10800000" flipH="1">
            <a:off x="9942176" y="3395910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stealth" w="med" len="med"/>
          </a:ln>
        </p:spPr>
      </p:cxnSp>
      <p:sp>
        <p:nvSpPr>
          <p:cNvPr id="245" name="Google Shape;245;g3706381bd2f_0_643"/>
          <p:cNvSpPr txBox="1"/>
          <p:nvPr/>
        </p:nvSpPr>
        <p:spPr>
          <a:xfrm>
            <a:off x="-8" y="2314867"/>
            <a:ext cx="1657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285F4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Satellite</a:t>
            </a:r>
            <a:endParaRPr sz="2100">
              <a:solidFill>
                <a:srgbClr val="4285F4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285F4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Images</a:t>
            </a:r>
            <a:endParaRPr sz="2100">
              <a:solidFill>
                <a:srgbClr val="4285F4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</p:txBody>
      </p:sp>
      <p:cxnSp>
        <p:nvCxnSpPr>
          <p:cNvPr id="246" name="Google Shape;246;g3706381bd2f_0_643"/>
          <p:cNvCxnSpPr>
            <a:endCxn id="247" idx="2"/>
          </p:cNvCxnSpPr>
          <p:nvPr/>
        </p:nvCxnSpPr>
        <p:spPr>
          <a:xfrm>
            <a:off x="3276443" y="3423694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8" name="Google Shape;248;g3706381bd2f_0_643"/>
          <p:cNvSpPr txBox="1"/>
          <p:nvPr/>
        </p:nvSpPr>
        <p:spPr>
          <a:xfrm>
            <a:off x="2266742" y="2515075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Atmospheric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9" name="Google Shape;249;g3706381bd2f_0_643"/>
          <p:cNvSpPr txBox="1"/>
          <p:nvPr/>
        </p:nvSpPr>
        <p:spPr>
          <a:xfrm>
            <a:off x="3923942" y="2515075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Cloud+Shadow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Masking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50" name="Google Shape;250;g3706381bd2f_0_643"/>
          <p:cNvCxnSpPr>
            <a:endCxn id="251" idx="3"/>
          </p:cNvCxnSpPr>
          <p:nvPr/>
        </p:nvCxnSpPr>
        <p:spPr>
          <a:xfrm rot="10800000" flipH="1">
            <a:off x="1619404" y="1827232"/>
            <a:ext cx="1347900" cy="15963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2" name="Google Shape;252;g3706381bd2f_0_643"/>
          <p:cNvCxnSpPr/>
          <p:nvPr/>
        </p:nvCxnSpPr>
        <p:spPr>
          <a:xfrm>
            <a:off x="1619143" y="3423644"/>
            <a:ext cx="1295100" cy="17748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53" name="Google Shape;253;g3706381bd2f_0_643"/>
          <p:cNvCxnSpPr>
            <a:endCxn id="254" idx="2"/>
          </p:cNvCxnSpPr>
          <p:nvPr/>
        </p:nvCxnSpPr>
        <p:spPr>
          <a:xfrm>
            <a:off x="4933776" y="3423694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5" name="Google Shape;255;g3706381bd2f_0_643"/>
          <p:cNvSpPr txBox="1"/>
          <p:nvPr/>
        </p:nvSpPr>
        <p:spPr>
          <a:xfrm>
            <a:off x="5581275" y="2515075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BRDF 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56" name="Google Shape;256;g3706381bd2f_0_643"/>
          <p:cNvCxnSpPr>
            <a:endCxn id="257" idx="2"/>
          </p:cNvCxnSpPr>
          <p:nvPr/>
        </p:nvCxnSpPr>
        <p:spPr>
          <a:xfrm>
            <a:off x="3276376" y="1699210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8" name="Google Shape;258;g3706381bd2f_0_643"/>
          <p:cNvSpPr txBox="1"/>
          <p:nvPr/>
        </p:nvSpPr>
        <p:spPr>
          <a:xfrm>
            <a:off x="2266675" y="790592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Noise Removal &amp; Calibration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9" name="Google Shape;259;g3706381bd2f_0_643"/>
          <p:cNvSpPr txBox="1"/>
          <p:nvPr/>
        </p:nvSpPr>
        <p:spPr>
          <a:xfrm>
            <a:off x="3923875" y="790592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Terrain 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60" name="Google Shape;260;g3706381bd2f_0_643"/>
          <p:cNvCxnSpPr>
            <a:endCxn id="261" idx="2"/>
          </p:cNvCxnSpPr>
          <p:nvPr/>
        </p:nvCxnSpPr>
        <p:spPr>
          <a:xfrm>
            <a:off x="4933876" y="1699227"/>
            <a:ext cx="12948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2" name="Google Shape;262;g3706381bd2f_0_643"/>
          <p:cNvSpPr txBox="1"/>
          <p:nvPr/>
        </p:nvSpPr>
        <p:spPr>
          <a:xfrm>
            <a:off x="5581075" y="790608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Filter / Despeckle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63" name="Google Shape;263;g3706381bd2f_0_643"/>
          <p:cNvSpPr txBox="1"/>
          <p:nvPr/>
        </p:nvSpPr>
        <p:spPr>
          <a:xfrm>
            <a:off x="3923875" y="4860075"/>
            <a:ext cx="1657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latin typeface="Roboto"/>
                <a:ea typeface="Roboto"/>
                <a:cs typeface="Roboto"/>
                <a:sym typeface="Roboto"/>
              </a:rPr>
              <a:t>...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g3706381bd2f_0_643"/>
          <p:cNvSpPr txBox="1"/>
          <p:nvPr/>
        </p:nvSpPr>
        <p:spPr>
          <a:xfrm>
            <a:off x="1838627" y="2063475"/>
            <a:ext cx="63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SAR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65" name="Google Shape;265;g3706381bd2f_0_643"/>
          <p:cNvSpPr txBox="1"/>
          <p:nvPr/>
        </p:nvSpPr>
        <p:spPr>
          <a:xfrm>
            <a:off x="1640154" y="3074213"/>
            <a:ext cx="9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Optical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66" name="Google Shape;266;g3706381bd2f_0_643"/>
          <p:cNvCxnSpPr>
            <a:endCxn id="267" idx="2"/>
          </p:cNvCxnSpPr>
          <p:nvPr/>
        </p:nvCxnSpPr>
        <p:spPr>
          <a:xfrm rot="10800000" flipH="1">
            <a:off x="6590809" y="3405460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8" name="Google Shape;268;g3706381bd2f_0_643"/>
          <p:cNvSpPr txBox="1"/>
          <p:nvPr/>
        </p:nvSpPr>
        <p:spPr>
          <a:xfrm>
            <a:off x="7238608" y="2515075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Feature Extraction</a:t>
            </a:r>
            <a:endParaRPr sz="1600" b="1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69" name="Google Shape;269;g3706381bd2f_0_643"/>
          <p:cNvCxnSpPr>
            <a:endCxn id="267" idx="1"/>
          </p:cNvCxnSpPr>
          <p:nvPr/>
        </p:nvCxnSpPr>
        <p:spPr>
          <a:xfrm>
            <a:off x="6591038" y="1664939"/>
            <a:ext cx="1366500" cy="16125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70" name="Google Shape;270;g3706381bd2f_0_643"/>
          <p:cNvCxnSpPr>
            <a:endCxn id="267" idx="3"/>
          </p:cNvCxnSpPr>
          <p:nvPr/>
        </p:nvCxnSpPr>
        <p:spPr>
          <a:xfrm rot="10800000" flipH="1">
            <a:off x="6590738" y="3533482"/>
            <a:ext cx="1366800" cy="1644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1" name="Google Shape;271;g3706381bd2f_0_643"/>
          <p:cNvSpPr txBox="1"/>
          <p:nvPr/>
        </p:nvSpPr>
        <p:spPr>
          <a:xfrm>
            <a:off x="8895942" y="2515075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AB40"/>
                </a:solidFill>
                <a:latin typeface="Google Sans"/>
                <a:ea typeface="Google Sans"/>
                <a:cs typeface="Google Sans"/>
                <a:sym typeface="Google Sans"/>
              </a:rPr>
              <a:t>Modeling &amp;</a:t>
            </a:r>
            <a:endParaRPr sz="1600" b="1">
              <a:solidFill>
                <a:srgbClr val="FFAB4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AB40"/>
                </a:solidFill>
                <a:latin typeface="Google Sans"/>
                <a:ea typeface="Google Sans"/>
                <a:cs typeface="Google Sans"/>
                <a:sym typeface="Google Sans"/>
              </a:rPr>
              <a:t>Analysis</a:t>
            </a:r>
            <a:endParaRPr sz="1600" b="1">
              <a:solidFill>
                <a:srgbClr val="FFAB4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2" name="Google Shape;272;g3706381bd2f_0_643"/>
          <p:cNvSpPr/>
          <p:nvPr/>
        </p:nvSpPr>
        <p:spPr>
          <a:xfrm>
            <a:off x="647543" y="3242644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3706381bd2f_0_643"/>
          <p:cNvSpPr/>
          <p:nvPr/>
        </p:nvSpPr>
        <p:spPr>
          <a:xfrm>
            <a:off x="2914343" y="3242644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247" name="Google Shape;247;g3706381bd2f_0_643"/>
          <p:cNvSpPr/>
          <p:nvPr/>
        </p:nvSpPr>
        <p:spPr>
          <a:xfrm>
            <a:off x="4571543" y="3242644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254" name="Google Shape;254;g3706381bd2f_0_643"/>
          <p:cNvSpPr/>
          <p:nvPr/>
        </p:nvSpPr>
        <p:spPr>
          <a:xfrm>
            <a:off x="6228876" y="3242644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251" name="Google Shape;251;g3706381bd2f_0_643"/>
          <p:cNvSpPr/>
          <p:nvPr/>
        </p:nvSpPr>
        <p:spPr>
          <a:xfrm>
            <a:off x="2914276" y="1518160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3706381bd2f_0_643"/>
          <p:cNvSpPr/>
          <p:nvPr/>
        </p:nvSpPr>
        <p:spPr>
          <a:xfrm>
            <a:off x="4571476" y="1518160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706381bd2f_0_643"/>
          <p:cNvSpPr/>
          <p:nvPr/>
        </p:nvSpPr>
        <p:spPr>
          <a:xfrm>
            <a:off x="6228676" y="1518177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3706381bd2f_0_643"/>
          <p:cNvSpPr/>
          <p:nvPr/>
        </p:nvSpPr>
        <p:spPr>
          <a:xfrm>
            <a:off x="7904509" y="3224410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706381bd2f_0_643"/>
          <p:cNvSpPr/>
          <p:nvPr/>
        </p:nvSpPr>
        <p:spPr>
          <a:xfrm>
            <a:off x="9580143" y="3224394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AB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706381bd2f_0_643"/>
          <p:cNvSpPr txBox="1"/>
          <p:nvPr/>
        </p:nvSpPr>
        <p:spPr>
          <a:xfrm>
            <a:off x="10553275" y="2638275"/>
            <a:ext cx="1657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D8E3E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Insights!</a:t>
            </a:r>
            <a:endParaRPr sz="2100">
              <a:solidFill>
                <a:srgbClr val="1D8E3E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</p:txBody>
      </p:sp>
      <p:sp>
        <p:nvSpPr>
          <p:cNvPr id="276" name="Google Shape;276;g3706381bd2f_0_643"/>
          <p:cNvSpPr/>
          <p:nvPr/>
        </p:nvSpPr>
        <p:spPr>
          <a:xfrm>
            <a:off x="11255809" y="3224394"/>
            <a:ext cx="362100" cy="362100"/>
          </a:xfrm>
          <a:prstGeom prst="ellipse">
            <a:avLst/>
          </a:prstGeom>
          <a:solidFill>
            <a:srgbClr val="34A853"/>
          </a:solidFill>
          <a:ln w="38100" cap="flat" cmpd="sng">
            <a:solidFill>
              <a:srgbClr val="34A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706381bd2f_0_643"/>
          <p:cNvSpPr txBox="1"/>
          <p:nvPr/>
        </p:nvSpPr>
        <p:spPr>
          <a:xfrm>
            <a:off x="1431175" y="4090911"/>
            <a:ext cx="9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etc...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8" name="Google Shape;278;g3706381bd2f_0_643"/>
          <p:cNvSpPr/>
          <p:nvPr/>
        </p:nvSpPr>
        <p:spPr>
          <a:xfrm>
            <a:off x="1589300" y="431350"/>
            <a:ext cx="7306800" cy="5496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9" name="Google Shape;279;g3706381bd2f_0_643"/>
          <p:cNvSpPr/>
          <p:nvPr/>
        </p:nvSpPr>
        <p:spPr>
          <a:xfrm>
            <a:off x="2236842" y="2572742"/>
            <a:ext cx="2764800" cy="1701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TESSERA GeoFM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0" name="Google Shape;280;g3706381bd2f_0_643"/>
          <p:cNvSpPr txBox="1"/>
          <p:nvPr/>
        </p:nvSpPr>
        <p:spPr>
          <a:xfrm>
            <a:off x="4120575" y="5621800"/>
            <a:ext cx="423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128-dim Representation for each 10x10m pixel</a:t>
            </a:r>
            <a:endParaRPr sz="2400" dirty="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1" name="Google Shape;281;g3706381bd2f_0_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542" y="535892"/>
            <a:ext cx="550967" cy="5135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g3706381bd2f_0_643"/>
          <p:cNvCxnSpPr>
            <a:stCxn id="279" idx="3"/>
          </p:cNvCxnSpPr>
          <p:nvPr/>
        </p:nvCxnSpPr>
        <p:spPr>
          <a:xfrm>
            <a:off x="5001642" y="3423692"/>
            <a:ext cx="940500" cy="30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283" name="Google Shape;283;g3706381bd2f_0_643"/>
          <p:cNvCxnSpPr/>
          <p:nvPr/>
        </p:nvCxnSpPr>
        <p:spPr>
          <a:xfrm rot="10800000" flipH="1">
            <a:off x="6552360" y="3408952"/>
            <a:ext cx="3008400" cy="177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284" name="Google Shape;284;g3706381bd2f_0_643"/>
          <p:cNvCxnSpPr>
            <a:endCxn id="279" idx="1"/>
          </p:cNvCxnSpPr>
          <p:nvPr/>
        </p:nvCxnSpPr>
        <p:spPr>
          <a:xfrm>
            <a:off x="1077642" y="3423692"/>
            <a:ext cx="11592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stealth" w="med" len="med"/>
          </a:ln>
        </p:spPr>
      </p:cxnSp>
      <p:sp>
        <p:nvSpPr>
          <p:cNvPr id="2" name="Google Shape;280;g3706381bd2f_0_643">
            <a:extLst>
              <a:ext uri="{FF2B5EF4-FFF2-40B4-BE49-F238E27FC236}">
                <a16:creationId xmlns:a16="http://schemas.microsoft.com/office/drawing/2014/main" id="{80422E7E-ABF5-E7E9-7F41-0883311523ED}"/>
              </a:ext>
            </a:extLst>
          </p:cNvPr>
          <p:cNvSpPr txBox="1"/>
          <p:nvPr/>
        </p:nvSpPr>
        <p:spPr>
          <a:xfrm>
            <a:off x="1309730" y="1618858"/>
            <a:ext cx="42369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Self-supervised learning</a:t>
            </a:r>
            <a:endParaRPr sz="2400" dirty="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AC587CF-A104-2AE9-0949-FA15B4479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077" y="1993201"/>
            <a:ext cx="1505037" cy="15098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4B2B6DE-17D5-E4BF-82A8-CFC3CC3A0E13}"/>
              </a:ext>
            </a:extLst>
          </p:cNvPr>
          <p:cNvSpPr txBox="1"/>
          <p:nvPr/>
        </p:nvSpPr>
        <p:spPr>
          <a:xfrm>
            <a:off x="3805668" y="905520"/>
            <a:ext cx="3397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Masked Auto Encoding (MAE)</a:t>
            </a:r>
            <a:endParaRPr lang="en-GB" sz="200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0C41B3-85F4-528A-05FC-CF424B159B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608" y="1993200"/>
            <a:ext cx="1509892" cy="151474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E623FB6-8B73-2265-A8CF-D55A0D720DAA}"/>
              </a:ext>
            </a:extLst>
          </p:cNvPr>
          <p:cNvSpPr txBox="1"/>
          <p:nvPr/>
        </p:nvSpPr>
        <p:spPr>
          <a:xfrm>
            <a:off x="3147517" y="2533559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/>
              <a:t>Mask</a:t>
            </a:r>
            <a:endParaRPr lang="en-GB" sz="200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559882D-AA4B-A05F-C790-AAFFCE996572}"/>
              </a:ext>
            </a:extLst>
          </p:cNvPr>
          <p:cNvCxnSpPr>
            <a:cxnSpLocks/>
          </p:cNvCxnSpPr>
          <p:nvPr/>
        </p:nvCxnSpPr>
        <p:spPr>
          <a:xfrm>
            <a:off x="3240087" y="2927319"/>
            <a:ext cx="5732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AA8765B-0F6E-5124-DB1A-9CDF6F706B57}"/>
              </a:ext>
            </a:extLst>
          </p:cNvPr>
          <p:cNvGrpSpPr/>
          <p:nvPr/>
        </p:nvGrpSpPr>
        <p:grpSpPr>
          <a:xfrm>
            <a:off x="5433989" y="1414236"/>
            <a:ext cx="6568307" cy="2216282"/>
            <a:chOff x="5433989" y="1414236"/>
            <a:chExt cx="6568307" cy="221628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9DB0FAE-6ED6-831F-2934-A6223CD6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5075" y="1995249"/>
              <a:ext cx="1467221" cy="1471939"/>
            </a:xfrm>
            <a:prstGeom prst="rect">
              <a:avLst/>
            </a:prstGeom>
          </p:spPr>
        </p:pic>
        <p:sp>
          <p:nvSpPr>
            <p:cNvPr id="14" name="立方体 13">
              <a:extLst>
                <a:ext uri="{FF2B5EF4-FFF2-40B4-BE49-F238E27FC236}">
                  <a16:creationId xmlns:a16="http://schemas.microsoft.com/office/drawing/2014/main" id="{6B7B60EA-B2B2-42FA-1096-E44C75816840}"/>
                </a:ext>
              </a:extLst>
            </p:cNvPr>
            <p:cNvSpPr/>
            <p:nvPr/>
          </p:nvSpPr>
          <p:spPr>
            <a:xfrm>
              <a:off x="5817244" y="2295740"/>
              <a:ext cx="1266813" cy="913059"/>
            </a:xfrm>
            <a:prstGeom prst="cube">
              <a:avLst/>
            </a:prstGeom>
            <a:gradFill>
              <a:gsLst>
                <a:gs pos="0">
                  <a:srgbClr val="D8EDBA">
                    <a:alpha val="57647"/>
                  </a:srgbClr>
                </a:gs>
                <a:gs pos="100000">
                  <a:srgbClr val="FE9696">
                    <a:alpha val="73725"/>
                  </a:srgbClr>
                </a:gs>
              </a:gsLst>
              <a:lin ang="13500032" scaled="0"/>
            </a:gradFill>
            <a:ln w="19050">
              <a:solidFill>
                <a:schemeClr val="accent1">
                  <a:shade val="1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>
                  <a:solidFill>
                    <a:schemeClr val="tx1"/>
                  </a:solidFill>
                </a:rPr>
                <a:t>Encoder</a:t>
              </a:r>
            </a:p>
          </p:txBody>
        </p:sp>
        <p:sp>
          <p:nvSpPr>
            <p:cNvPr id="16" name="立方体 15">
              <a:extLst>
                <a:ext uri="{FF2B5EF4-FFF2-40B4-BE49-F238E27FC236}">
                  <a16:creationId xmlns:a16="http://schemas.microsoft.com/office/drawing/2014/main" id="{66EE43B0-9AB3-9101-414B-B70C9D89AB78}"/>
                </a:ext>
              </a:extLst>
            </p:cNvPr>
            <p:cNvSpPr/>
            <p:nvPr/>
          </p:nvSpPr>
          <p:spPr>
            <a:xfrm>
              <a:off x="8627356" y="2295739"/>
              <a:ext cx="1266812" cy="913059"/>
            </a:xfrm>
            <a:prstGeom prst="cube">
              <a:avLst/>
            </a:prstGeom>
            <a:gradFill>
              <a:gsLst>
                <a:gs pos="0">
                  <a:srgbClr val="DBD4EB"/>
                </a:gs>
                <a:gs pos="100000">
                  <a:srgbClr val="9180BB"/>
                </a:gs>
              </a:gsLst>
              <a:lin ang="16200038" scaled="0"/>
            </a:gradFill>
            <a:ln w="12700">
              <a:solidFill>
                <a:schemeClr val="accent1">
                  <a:shade val="1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CN"/>
                <a:t>Decoder</a:t>
              </a:r>
              <a:endParaRPr lang="en-GB"/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29B30998-F8F7-EA80-4D4B-149B794366D5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5433989" y="2866402"/>
              <a:ext cx="3832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C0BBDBF8-9649-CACC-9DAF-581537D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7139496" y="2796718"/>
              <a:ext cx="5097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A5BCD0F-6E9A-5DCF-4441-E167F49E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993309" y="2588246"/>
              <a:ext cx="1815027" cy="269517"/>
            </a:xfrm>
            <a:prstGeom prst="rect">
              <a:avLst/>
            </a:prstGeom>
          </p:spPr>
        </p:pic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F8F1A923-3D6F-1C56-BCA8-60F64787484D}"/>
                </a:ext>
              </a:extLst>
            </p:cNvPr>
            <p:cNvCxnSpPr>
              <a:cxnSpLocks/>
            </p:cNvCxnSpPr>
            <p:nvPr/>
          </p:nvCxnSpPr>
          <p:spPr>
            <a:xfrm>
              <a:off x="8117644" y="2805512"/>
              <a:ext cx="5097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7F47678-14C7-CD57-0393-BB3836488B20}"/>
                </a:ext>
              </a:extLst>
            </p:cNvPr>
            <p:cNvSpPr txBox="1"/>
            <p:nvPr/>
          </p:nvSpPr>
          <p:spPr>
            <a:xfrm>
              <a:off x="7084057" y="1414236"/>
              <a:ext cx="18802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/>
                <a:t>Representation</a:t>
              </a:r>
              <a:endParaRPr lang="en-GB" sz="2000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B95B5A-8BA7-197C-2781-029A1E7FD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5075" y="1996471"/>
              <a:ext cx="1453069" cy="1453069"/>
            </a:xfrm>
            <a:prstGeom prst="rect">
              <a:avLst/>
            </a:prstGeom>
          </p:spPr>
        </p:pic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44F6527D-427B-4042-F762-DBCEF1A3F290}"/>
                </a:ext>
              </a:extLst>
            </p:cNvPr>
            <p:cNvCxnSpPr>
              <a:cxnSpLocks/>
            </p:cNvCxnSpPr>
            <p:nvPr/>
          </p:nvCxnSpPr>
          <p:spPr>
            <a:xfrm>
              <a:off x="9952794" y="2796718"/>
              <a:ext cx="5097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D27E2E3-839F-B1EB-902D-AA6B7AE7A026}"/>
              </a:ext>
            </a:extLst>
          </p:cNvPr>
          <p:cNvGrpSpPr/>
          <p:nvPr/>
        </p:nvGrpSpPr>
        <p:grpSpPr>
          <a:xfrm>
            <a:off x="2423597" y="3449539"/>
            <a:ext cx="8838014" cy="738456"/>
            <a:chOff x="2423597" y="3449539"/>
            <a:chExt cx="8838014" cy="738456"/>
          </a:xfrm>
        </p:grpSpPr>
        <p:cxnSp>
          <p:nvCxnSpPr>
            <p:cNvPr id="46" name="连接符: 肘形 45">
              <a:extLst>
                <a:ext uri="{FF2B5EF4-FFF2-40B4-BE49-F238E27FC236}">
                  <a16:creationId xmlns:a16="http://schemas.microsoft.com/office/drawing/2014/main" id="{0A41664D-C652-9071-E5FC-C434FE8BC490}"/>
                </a:ext>
              </a:extLst>
            </p:cNvPr>
            <p:cNvCxnSpPr>
              <a:cxnSpLocks/>
              <a:stCxn id="41" idx="2"/>
              <a:endCxn id="6" idx="2"/>
            </p:cNvCxnSpPr>
            <p:nvPr/>
          </p:nvCxnSpPr>
          <p:spPr>
            <a:xfrm rot="5400000">
              <a:off x="6815827" y="-942691"/>
              <a:ext cx="53553" cy="8838014"/>
            </a:xfrm>
            <a:prstGeom prst="bentConnector3">
              <a:avLst>
                <a:gd name="adj1" fmla="val 52686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BDB90E8-FF02-7DF9-80E7-1781079135C3}"/>
                </a:ext>
              </a:extLst>
            </p:cNvPr>
            <p:cNvSpPr txBox="1"/>
            <p:nvPr/>
          </p:nvSpPr>
          <p:spPr>
            <a:xfrm>
              <a:off x="5550744" y="3787885"/>
              <a:ext cx="20208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/>
                <a:t>Are they similar?</a:t>
              </a:r>
              <a:endParaRPr lang="en-GB" sz="200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B01BAA2-199A-A567-3F5F-B5FEF9780C40}"/>
              </a:ext>
            </a:extLst>
          </p:cNvPr>
          <p:cNvGrpSpPr/>
          <p:nvPr/>
        </p:nvGrpSpPr>
        <p:grpSpPr>
          <a:xfrm>
            <a:off x="4248049" y="4374688"/>
            <a:ext cx="4269001" cy="1987652"/>
            <a:chOff x="4248049" y="4374688"/>
            <a:chExt cx="4269001" cy="1987652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60285C6C-227C-3613-BAC4-704025C18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48049" y="4374688"/>
              <a:ext cx="1968601" cy="1974951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D9340841-65FD-DD3B-AA40-B19760B64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1149" y="4374688"/>
              <a:ext cx="1955901" cy="1987652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1AE99BF1-0C01-E3B7-2584-DEECA5A3D0D9}"/>
              </a:ext>
            </a:extLst>
          </p:cNvPr>
          <p:cNvSpPr txBox="1"/>
          <p:nvPr/>
        </p:nvSpPr>
        <p:spPr>
          <a:xfrm>
            <a:off x="28541" y="2877099"/>
            <a:ext cx="116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Barlow Twins (BT)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373395E-5A2B-FB7D-D64C-8654A16C861A}"/>
              </a:ext>
            </a:extLst>
          </p:cNvPr>
          <p:cNvSpPr txBox="1"/>
          <p:nvPr/>
        </p:nvSpPr>
        <p:spPr>
          <a:xfrm>
            <a:off x="42115" y="5043909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 sz="1600">
                <a:solidFill>
                  <a:schemeClr val="bg1"/>
                </a:solidFill>
              </a:rPr>
              <a:t>BT for RS  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40" name="图形 39">
            <a:extLst>
              <a:ext uri="{FF2B5EF4-FFF2-40B4-BE49-F238E27FC236}">
                <a16:creationId xmlns:a16="http://schemas.microsoft.com/office/drawing/2014/main" id="{727F4208-AB92-43BD-2A77-2E076E790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  <p:sp>
        <p:nvSpPr>
          <p:cNvPr id="2" name="Google Shape;133;g3706381bd2f_0_490">
            <a:extLst>
              <a:ext uri="{FF2B5EF4-FFF2-40B4-BE49-F238E27FC236}">
                <a16:creationId xmlns:a16="http://schemas.microsoft.com/office/drawing/2014/main" id="{9535C5E3-F059-15E0-3921-1ABBA5235E5E}"/>
              </a:ext>
            </a:extLst>
          </p:cNvPr>
          <p:cNvSpPr txBox="1"/>
          <p:nvPr/>
        </p:nvSpPr>
        <p:spPr>
          <a:xfrm>
            <a:off x="-75" y="130000"/>
            <a:ext cx="12192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Self-supervised Learning</a:t>
            </a:r>
            <a:endParaRPr sz="36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96491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706381bd2f_0_1017"/>
          <p:cNvSpPr txBox="1">
            <a:spLocks noGrp="1"/>
          </p:cNvSpPr>
          <p:nvPr>
            <p:ph type="sldNum" idx="12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92" name="Google Shape;292;g3706381bd2f_0_10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88696"/>
            <a:ext cx="11785598" cy="459501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706381bd2f_0_1017"/>
          <p:cNvSpPr/>
          <p:nvPr/>
        </p:nvSpPr>
        <p:spPr>
          <a:xfrm>
            <a:off x="509275" y="1034000"/>
            <a:ext cx="1882800" cy="83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3706381bd2f_0_1017"/>
          <p:cNvSpPr txBox="1"/>
          <p:nvPr/>
        </p:nvSpPr>
        <p:spPr>
          <a:xfrm>
            <a:off x="2756914" y="6309413"/>
            <a:ext cx="820318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dk1"/>
                </a:solidFill>
              </a:rPr>
              <a:t>Lisaius</a:t>
            </a:r>
            <a:r>
              <a:rPr lang="en-US" sz="1400" dirty="0">
                <a:solidFill>
                  <a:schemeClr val="dk1"/>
                </a:solidFill>
              </a:rPr>
              <a:t> et al. (2024) (</a:t>
            </a:r>
            <a:r>
              <a:rPr lang="en-US" sz="1400" u="sng" dirty="0">
                <a:solidFill>
                  <a:schemeClr val="hlink"/>
                </a:solidFill>
                <a:hlinkClick r:id="rId4"/>
              </a:rPr>
              <a:t>https://ieeexplore.ieee.org/document/10592304</a:t>
            </a:r>
            <a:r>
              <a:rPr lang="en-US" sz="1400" dirty="0">
                <a:solidFill>
                  <a:schemeClr val="dk1"/>
                </a:solidFill>
              </a:rPr>
              <a:t>)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297" name="Google Shape;297;g3706381bd2f_0_10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2361" y="6093224"/>
            <a:ext cx="554389" cy="696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70">
            <a:extLst>
              <a:ext uri="{FF2B5EF4-FFF2-40B4-BE49-F238E27FC236}">
                <a16:creationId xmlns:a16="http://schemas.microsoft.com/office/drawing/2014/main" id="{700921C0-C479-C871-8E92-0F143D9E32E3}"/>
              </a:ext>
            </a:extLst>
          </p:cNvPr>
          <p:cNvGrpSpPr/>
          <p:nvPr/>
        </p:nvGrpSpPr>
        <p:grpSpPr>
          <a:xfrm>
            <a:off x="95248" y="101828"/>
            <a:ext cx="2160823" cy="1612944"/>
            <a:chOff x="976405" y="2645512"/>
            <a:chExt cx="3369103" cy="2799112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A09C5F3D-01FA-2BA2-EC6B-4FCBCE120881}"/>
                </a:ext>
              </a:extLst>
            </p:cNvPr>
            <p:cNvGrpSpPr/>
            <p:nvPr/>
          </p:nvGrpSpPr>
          <p:grpSpPr>
            <a:xfrm>
              <a:off x="3151708" y="3286815"/>
              <a:ext cx="1193800" cy="1193800"/>
              <a:chOff x="1706614" y="787577"/>
              <a:chExt cx="1193800" cy="1193800"/>
            </a:xfrm>
          </p:grpSpPr>
          <p:pic>
            <p:nvPicPr>
              <p:cNvPr id="27" name="图片 6">
                <a:extLst>
                  <a:ext uri="{FF2B5EF4-FFF2-40B4-BE49-F238E27FC236}">
                    <a16:creationId xmlns:a16="http://schemas.microsoft.com/office/drawing/2014/main" id="{840C3B8E-0C03-9010-9996-786CB7160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06614" y="787577"/>
                <a:ext cx="1193800" cy="119380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  <a:scene3d>
                <a:camera prst="isometricOffAxis1Left">
                  <a:rot lat="1200000" lon="2400000" rev="0"/>
                </a:camera>
                <a:lightRig rig="threePt" dir="t"/>
              </a:scene3d>
            </p:spPr>
          </p:pic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8EE47331-43F2-FA6B-6E56-7E79CBCB0FD8}"/>
                  </a:ext>
                </a:extLst>
              </p:cNvPr>
              <p:cNvSpPr/>
              <p:nvPr/>
            </p:nvSpPr>
            <p:spPr>
              <a:xfrm>
                <a:off x="2625898" y="1217686"/>
                <a:ext cx="80542" cy="80542"/>
              </a:xfrm>
              <a:prstGeom prst="rect">
                <a:avLst/>
              </a:prstGeom>
              <a:solidFill>
                <a:schemeClr val="bg1">
                  <a:lumMod val="85000"/>
                  <a:alpha val="53000"/>
                </a:schemeClr>
              </a:solidFill>
              <a:ln w="9525">
                <a:solidFill>
                  <a:srgbClr val="C00000"/>
                </a:solidFill>
                <a:prstDash val="solid"/>
              </a:ln>
              <a:scene3d>
                <a:camera prst="orthographicFront">
                  <a:rot lat="1200000" lon="240000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9" name="直接连接符 8">
                <a:extLst>
                  <a:ext uri="{FF2B5EF4-FFF2-40B4-BE49-F238E27FC236}">
                    <a16:creationId xmlns:a16="http://schemas.microsoft.com/office/drawing/2014/main" id="{9ED102EE-E0E4-1330-6E01-6B05400605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6061" y="1262866"/>
                <a:ext cx="920922" cy="61624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9">
              <a:extLst>
                <a:ext uri="{FF2B5EF4-FFF2-40B4-BE49-F238E27FC236}">
                  <a16:creationId xmlns:a16="http://schemas.microsoft.com/office/drawing/2014/main" id="{A1E681F9-A83E-452B-4A08-210B2681E1F5}"/>
                </a:ext>
              </a:extLst>
            </p:cNvPr>
            <p:cNvGrpSpPr/>
            <p:nvPr/>
          </p:nvGrpSpPr>
          <p:grpSpPr>
            <a:xfrm>
              <a:off x="2593440" y="3639857"/>
              <a:ext cx="1193800" cy="1193800"/>
              <a:chOff x="1494610" y="930947"/>
              <a:chExt cx="1193800" cy="1193800"/>
            </a:xfrm>
          </p:grpSpPr>
          <p:pic>
            <p:nvPicPr>
              <p:cNvPr id="24" name="图片 10">
                <a:extLst>
                  <a:ext uri="{FF2B5EF4-FFF2-40B4-BE49-F238E27FC236}">
                    <a16:creationId xmlns:a16="http://schemas.microsoft.com/office/drawing/2014/main" id="{B01F1457-3241-9541-E390-A88934350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94610" y="930947"/>
                <a:ext cx="1193800" cy="119380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  <a:scene3d>
                <a:camera prst="isometricOffAxis1Left">
                  <a:rot lat="1200000" lon="2400000" rev="0"/>
                </a:camera>
                <a:lightRig rig="threePt" dir="t"/>
              </a:scene3d>
            </p:spPr>
          </p:pic>
          <p:sp>
            <p:nvSpPr>
              <p:cNvPr id="25" name="矩形 11">
                <a:extLst>
                  <a:ext uri="{FF2B5EF4-FFF2-40B4-BE49-F238E27FC236}">
                    <a16:creationId xmlns:a16="http://schemas.microsoft.com/office/drawing/2014/main" id="{215139E0-1681-1192-7331-C8268DDDD386}"/>
                  </a:ext>
                </a:extLst>
              </p:cNvPr>
              <p:cNvSpPr/>
              <p:nvPr/>
            </p:nvSpPr>
            <p:spPr>
              <a:xfrm>
                <a:off x="2410551" y="1369359"/>
                <a:ext cx="80542" cy="80542"/>
              </a:xfrm>
              <a:prstGeom prst="rect">
                <a:avLst/>
              </a:prstGeom>
              <a:solidFill>
                <a:schemeClr val="bg1">
                  <a:lumMod val="85000"/>
                  <a:alpha val="53000"/>
                </a:schemeClr>
              </a:solidFill>
              <a:ln w="9525">
                <a:solidFill>
                  <a:srgbClr val="C00000"/>
                </a:solidFill>
                <a:prstDash val="solid"/>
              </a:ln>
              <a:scene3d>
                <a:camera prst="orthographicFront">
                  <a:rot lat="1200000" lon="240000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" name="直接连接符 12">
                <a:extLst>
                  <a:ext uri="{FF2B5EF4-FFF2-40B4-BE49-F238E27FC236}">
                    <a16:creationId xmlns:a16="http://schemas.microsoft.com/office/drawing/2014/main" id="{92306235-2D1A-18C7-47A2-1E51B05846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5381" y="1412679"/>
                <a:ext cx="159111" cy="115774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13">
              <a:extLst>
                <a:ext uri="{FF2B5EF4-FFF2-40B4-BE49-F238E27FC236}">
                  <a16:creationId xmlns:a16="http://schemas.microsoft.com/office/drawing/2014/main" id="{9EE202B8-141D-D177-68CB-D2FA9A8F3BF3}"/>
                </a:ext>
              </a:extLst>
            </p:cNvPr>
            <p:cNvGrpSpPr/>
            <p:nvPr/>
          </p:nvGrpSpPr>
          <p:grpSpPr>
            <a:xfrm>
              <a:off x="2381437" y="3783226"/>
              <a:ext cx="1193800" cy="1193800"/>
              <a:chOff x="1282607" y="1074316"/>
              <a:chExt cx="1193800" cy="1193800"/>
            </a:xfrm>
          </p:grpSpPr>
          <p:pic>
            <p:nvPicPr>
              <p:cNvPr id="21" name="图片 14">
                <a:extLst>
                  <a:ext uri="{FF2B5EF4-FFF2-40B4-BE49-F238E27FC236}">
                    <a16:creationId xmlns:a16="http://schemas.microsoft.com/office/drawing/2014/main" id="{3006B538-B63C-F1EC-7F04-1A03B7692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7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2607" y="1074316"/>
                <a:ext cx="1193800" cy="119380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  <a:scene3d>
                <a:camera prst="isometricOffAxis1Left">
                  <a:rot lat="1200000" lon="2400000" rev="0"/>
                </a:camera>
                <a:lightRig rig="threePt" dir="t"/>
              </a:scene3d>
            </p:spPr>
          </p:pic>
          <p:sp>
            <p:nvSpPr>
              <p:cNvPr id="22" name="矩形 15">
                <a:extLst>
                  <a:ext uri="{FF2B5EF4-FFF2-40B4-BE49-F238E27FC236}">
                    <a16:creationId xmlns:a16="http://schemas.microsoft.com/office/drawing/2014/main" id="{668C5D9C-A0D5-D479-34AE-991FC5AC3301}"/>
                  </a:ext>
                </a:extLst>
              </p:cNvPr>
              <p:cNvSpPr/>
              <p:nvPr/>
            </p:nvSpPr>
            <p:spPr>
              <a:xfrm>
                <a:off x="2195203" y="1521032"/>
                <a:ext cx="80542" cy="80542"/>
              </a:xfrm>
              <a:prstGeom prst="rect">
                <a:avLst/>
              </a:prstGeom>
              <a:solidFill>
                <a:schemeClr val="bg1">
                  <a:lumMod val="85000"/>
                  <a:alpha val="53000"/>
                </a:schemeClr>
              </a:solidFill>
              <a:ln w="9525">
                <a:solidFill>
                  <a:srgbClr val="C00000"/>
                </a:solidFill>
                <a:prstDash val="solid"/>
              </a:ln>
              <a:scene3d>
                <a:camera prst="orthographicFront">
                  <a:rot lat="1200000" lon="240000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" name="直接连接符 16">
                <a:extLst>
                  <a:ext uri="{FF2B5EF4-FFF2-40B4-BE49-F238E27FC236}">
                    <a16:creationId xmlns:a16="http://schemas.microsoft.com/office/drawing/2014/main" id="{701995AB-2EB9-AEEB-985B-A09873943E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6363" y="1566688"/>
                <a:ext cx="159111" cy="115774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文本框 17">
              <a:extLst>
                <a:ext uri="{FF2B5EF4-FFF2-40B4-BE49-F238E27FC236}">
                  <a16:creationId xmlns:a16="http://schemas.microsoft.com/office/drawing/2014/main" id="{EC381AE2-631D-DF25-FBEE-CF2895B19540}"/>
                </a:ext>
              </a:extLst>
            </p:cNvPr>
            <p:cNvSpPr txBox="1"/>
            <p:nvPr/>
          </p:nvSpPr>
          <p:spPr>
            <a:xfrm>
              <a:off x="976405" y="2645512"/>
              <a:ext cx="1462260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Sentinel-2 MSI</a:t>
              </a:r>
              <a:endParaRPr lang="en-GB" sz="1600" dirty="0"/>
            </a:p>
          </p:txBody>
        </p:sp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13EC267B-3408-44EA-0AA5-C0DE23586C70}"/>
                </a:ext>
              </a:extLst>
            </p:cNvPr>
            <p:cNvGrpSpPr/>
            <p:nvPr/>
          </p:nvGrpSpPr>
          <p:grpSpPr>
            <a:xfrm>
              <a:off x="3267036" y="4659486"/>
              <a:ext cx="964461" cy="614065"/>
              <a:chOff x="2168206" y="1950576"/>
              <a:chExt cx="964461" cy="614065"/>
            </a:xfrm>
          </p:grpSpPr>
          <p:cxnSp>
            <p:nvCxnSpPr>
              <p:cNvPr id="19" name="直接箭头连接符 19">
                <a:extLst>
                  <a:ext uri="{FF2B5EF4-FFF2-40B4-BE49-F238E27FC236}">
                    <a16:creationId xmlns:a16="http://schemas.microsoft.com/office/drawing/2014/main" id="{04C21FAD-DCA0-51CE-35FE-E31E01EEC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68206" y="1950576"/>
                <a:ext cx="964461" cy="614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20">
                <a:extLst>
                  <a:ext uri="{FF2B5EF4-FFF2-40B4-BE49-F238E27FC236}">
                    <a16:creationId xmlns:a16="http://schemas.microsoft.com/office/drawing/2014/main" id="{F2815FB6-1CB3-D419-E7CC-00541E0A714F}"/>
                  </a:ext>
                </a:extLst>
              </p:cNvPr>
              <p:cNvSpPr txBox="1"/>
              <p:nvPr/>
            </p:nvSpPr>
            <p:spPr>
              <a:xfrm>
                <a:off x="2507160" y="2194399"/>
                <a:ext cx="526106" cy="276999"/>
              </a:xfrm>
              <a:prstGeom prst="rect">
                <a:avLst/>
              </a:prstGeom>
              <a:noFill/>
              <a:scene3d>
                <a:camera prst="orthographicFront">
                  <a:rot lat="9600000" lon="13200000" rev="138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GB" sz="1200" b="1"/>
                  <a:t>Time</a:t>
                </a:r>
              </a:p>
            </p:txBody>
          </p:sp>
        </p:grpSp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83CC7EDB-CFA4-EB80-2A03-75A66BE46C72}"/>
                </a:ext>
              </a:extLst>
            </p:cNvPr>
            <p:cNvSpPr txBox="1"/>
            <p:nvPr/>
          </p:nvSpPr>
          <p:spPr>
            <a:xfrm rot="19645800">
              <a:off x="3538556" y="4475300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……</a:t>
              </a:r>
            </a:p>
          </p:txBody>
        </p:sp>
        <p:grpSp>
          <p:nvGrpSpPr>
            <p:cNvPr id="9" name="组合 22">
              <a:extLst>
                <a:ext uri="{FF2B5EF4-FFF2-40B4-BE49-F238E27FC236}">
                  <a16:creationId xmlns:a16="http://schemas.microsoft.com/office/drawing/2014/main" id="{1A99B513-CFAD-FFA1-F746-63E2D22BC8D1}"/>
                </a:ext>
              </a:extLst>
            </p:cNvPr>
            <p:cNvGrpSpPr/>
            <p:nvPr/>
          </p:nvGrpSpPr>
          <p:grpSpPr>
            <a:xfrm>
              <a:off x="2054103" y="3724106"/>
              <a:ext cx="1309131" cy="1396290"/>
              <a:chOff x="955273" y="1015196"/>
              <a:chExt cx="1309131" cy="1396290"/>
            </a:xfrm>
          </p:grpSpPr>
          <p:grpSp>
            <p:nvGrpSpPr>
              <p:cNvPr id="15" name="组合 23">
                <a:extLst>
                  <a:ext uri="{FF2B5EF4-FFF2-40B4-BE49-F238E27FC236}">
                    <a16:creationId xmlns:a16="http://schemas.microsoft.com/office/drawing/2014/main" id="{684C2F07-ECFF-5672-81A9-BAAD6E38FF57}"/>
                  </a:ext>
                </a:extLst>
              </p:cNvPr>
              <p:cNvGrpSpPr/>
              <p:nvPr/>
            </p:nvGrpSpPr>
            <p:grpSpPr>
              <a:xfrm>
                <a:off x="1070604" y="1217686"/>
                <a:ext cx="1193800" cy="1193800"/>
                <a:chOff x="1070604" y="1217686"/>
                <a:chExt cx="1193800" cy="1193800"/>
              </a:xfrm>
            </p:grpSpPr>
            <p:pic>
              <p:nvPicPr>
                <p:cNvPr id="17" name="图片 25">
                  <a:extLst>
                    <a:ext uri="{FF2B5EF4-FFF2-40B4-BE49-F238E27FC236}">
                      <a16:creationId xmlns:a16="http://schemas.microsoft.com/office/drawing/2014/main" id="{6FC154FE-5C32-5165-1B9D-20E533DD48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aturation sat="4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0604" y="1217686"/>
                  <a:ext cx="1193800" cy="1193800"/>
                </a:xfrm>
                <a:prstGeom prst="rect">
                  <a:avLst/>
                </a:prstGeom>
                <a:ln w="22225">
                  <a:solidFill>
                    <a:schemeClr val="tx1"/>
                  </a:solidFill>
                </a:ln>
                <a:scene3d>
                  <a:camera prst="isometricOffAxis1Left">
                    <a:rot lat="1200000" lon="2400000" rev="0"/>
                  </a:camera>
                  <a:lightRig rig="threePt" dir="t"/>
                </a:scene3d>
              </p:spPr>
            </p:pic>
            <p:sp>
              <p:nvSpPr>
                <p:cNvPr id="18" name="矩形 26">
                  <a:extLst>
                    <a:ext uri="{FF2B5EF4-FFF2-40B4-BE49-F238E27FC236}">
                      <a16:creationId xmlns:a16="http://schemas.microsoft.com/office/drawing/2014/main" id="{85FEF1C2-6CC7-47B9-C0A6-64F6D7747DA6}"/>
                    </a:ext>
                  </a:extLst>
                </p:cNvPr>
                <p:cNvSpPr/>
                <p:nvPr/>
              </p:nvSpPr>
              <p:spPr>
                <a:xfrm>
                  <a:off x="1979855" y="1672704"/>
                  <a:ext cx="80542" cy="80542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3000"/>
                  </a:schemeClr>
                </a:solidFill>
                <a:ln w="9525">
                  <a:solidFill>
                    <a:srgbClr val="C00000"/>
                  </a:solidFill>
                  <a:prstDash val="solid"/>
                </a:ln>
                <a:scene3d>
                  <a:camera prst="orthographicFront">
                    <a:rot lat="1200000" lon="2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" name="文本框 24">
                <a:extLst>
                  <a:ext uri="{FF2B5EF4-FFF2-40B4-BE49-F238E27FC236}">
                    <a16:creationId xmlns:a16="http://schemas.microsoft.com/office/drawing/2014/main" id="{54A0CC7D-62BB-FD04-64CA-D88131D8EA51}"/>
                  </a:ext>
                </a:extLst>
              </p:cNvPr>
              <p:cNvSpPr txBox="1"/>
              <p:nvPr/>
            </p:nvSpPr>
            <p:spPr>
              <a:xfrm>
                <a:off x="955273" y="1015196"/>
                <a:ext cx="327334" cy="261610"/>
              </a:xfrm>
              <a:prstGeom prst="rect">
                <a:avLst/>
              </a:prstGeom>
              <a:noFill/>
              <a:scene3d>
                <a:camera prst="orthographicFront">
                  <a:rot lat="1200000" lon="240000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GB" sz="1100"/>
                  <a:t>T1</a:t>
                </a:r>
              </a:p>
            </p:txBody>
          </p:sp>
        </p:grpSp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AA23ED24-2476-420D-25A9-8A73DFB360C2}"/>
                </a:ext>
              </a:extLst>
            </p:cNvPr>
            <p:cNvSpPr txBox="1"/>
            <p:nvPr/>
          </p:nvSpPr>
          <p:spPr>
            <a:xfrm>
              <a:off x="2256862" y="3564222"/>
              <a:ext cx="327334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T2</a:t>
              </a:r>
            </a:p>
          </p:txBody>
        </p:sp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1FCD30E7-1238-5F4A-15C9-8B5EE295A978}"/>
                </a:ext>
              </a:extLst>
            </p:cNvPr>
            <p:cNvSpPr txBox="1"/>
            <p:nvPr/>
          </p:nvSpPr>
          <p:spPr>
            <a:xfrm>
              <a:off x="2460695" y="3420371"/>
              <a:ext cx="327334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T3</a:t>
              </a:r>
            </a:p>
          </p:txBody>
        </p:sp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66C470B6-6711-B599-15C2-C43E33B02CCA}"/>
                </a:ext>
              </a:extLst>
            </p:cNvPr>
            <p:cNvSpPr txBox="1"/>
            <p:nvPr/>
          </p:nvSpPr>
          <p:spPr>
            <a:xfrm>
              <a:off x="3021002" y="3051092"/>
              <a:ext cx="330540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Tp</a:t>
              </a:r>
            </a:p>
          </p:txBody>
        </p:sp>
        <p:cxnSp>
          <p:nvCxnSpPr>
            <p:cNvPr id="13" name="直接连接符 141">
              <a:extLst>
                <a:ext uri="{FF2B5EF4-FFF2-40B4-BE49-F238E27FC236}">
                  <a16:creationId xmlns:a16="http://schemas.microsoft.com/office/drawing/2014/main" id="{3F6B9539-DA60-9F73-1047-85D1BEC28F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2779" y="4432413"/>
              <a:ext cx="1181106" cy="78468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圆柱体 144">
              <a:extLst>
                <a:ext uri="{FF2B5EF4-FFF2-40B4-BE49-F238E27FC236}">
                  <a16:creationId xmlns:a16="http://schemas.microsoft.com/office/drawing/2014/main" id="{3C081974-F395-EF21-D313-B9F0D0374D69}"/>
                </a:ext>
              </a:extLst>
            </p:cNvPr>
            <p:cNvSpPr/>
            <p:nvPr/>
          </p:nvSpPr>
          <p:spPr>
            <a:xfrm rot="3462325" flipV="1">
              <a:off x="1610811" y="5050255"/>
              <a:ext cx="193450" cy="595287"/>
            </a:xfrm>
            <a:prstGeom prst="can">
              <a:avLst/>
            </a:prstGeom>
            <a:scene3d>
              <a:camera prst="orthographicFront">
                <a:rot lat="1200000" lon="84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g3706381bd2f_0_8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2361" y="6093224"/>
            <a:ext cx="554389" cy="69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706381bd2f_0_813" title="Screen Shot 2025-07-17 at 8.15.58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4325"/>
            <a:ext cx="11887198" cy="520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06381bd2f_0_1143"/>
          <p:cNvSpPr txBox="1"/>
          <p:nvPr/>
        </p:nvSpPr>
        <p:spPr>
          <a:xfrm>
            <a:off x="530450" y="433100"/>
            <a:ext cx="4707000" cy="45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●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Ready to use representations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●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Cloud-free, encoding temporal spectral signal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●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Sensor fusion: 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optical + radar data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●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Globally available at 10m resolution, annually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●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Open source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0" name="Google Shape;360;g3706381bd2f_0_1143" title="Screen Shot 2025-07-17 at 8.29.0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9966" y="1158460"/>
            <a:ext cx="5457526" cy="42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3706381bd2f_0_1143"/>
          <p:cNvSpPr/>
          <p:nvPr/>
        </p:nvSpPr>
        <p:spPr>
          <a:xfrm>
            <a:off x="10833900" y="3919950"/>
            <a:ext cx="493800" cy="46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3706381bd2f_0_1143"/>
          <p:cNvSpPr/>
          <p:nvPr/>
        </p:nvSpPr>
        <p:spPr>
          <a:xfrm>
            <a:off x="6217550" y="3429000"/>
            <a:ext cx="2131800" cy="46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3706381bd2f_0_1143"/>
          <p:cNvSpPr txBox="1"/>
          <p:nvPr/>
        </p:nvSpPr>
        <p:spPr>
          <a:xfrm>
            <a:off x="10633200" y="4089625"/>
            <a:ext cx="8952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128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6" name="Google Shape;366;g3706381bd2f_0_1143"/>
          <p:cNvSpPr txBox="1"/>
          <p:nvPr/>
        </p:nvSpPr>
        <p:spPr>
          <a:xfrm>
            <a:off x="6481825" y="3549575"/>
            <a:ext cx="574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367" name="Google Shape;367;g3706381bd2f_0_1143"/>
          <p:cNvSpPr/>
          <p:nvPr/>
        </p:nvSpPr>
        <p:spPr>
          <a:xfrm>
            <a:off x="6369950" y="3581400"/>
            <a:ext cx="1979400" cy="46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706381bd2f_0_1143"/>
          <p:cNvSpPr txBox="1"/>
          <p:nvPr/>
        </p:nvSpPr>
        <p:spPr>
          <a:xfrm>
            <a:off x="6180050" y="3271775"/>
            <a:ext cx="2206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53D6"/>
                </a:solidFill>
              </a:rPr>
              <a:t>TESSERA Embeddings</a:t>
            </a:r>
            <a:endParaRPr sz="2200" dirty="0">
              <a:solidFill>
                <a:srgbClr val="0053D6"/>
              </a:solidFill>
            </a:endParaRPr>
          </a:p>
        </p:txBody>
      </p:sp>
      <p:pic>
        <p:nvPicPr>
          <p:cNvPr id="369" name="Google Shape;369;g3706381bd2f_0_1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2361" y="6093224"/>
            <a:ext cx="554389" cy="69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43D426-9ACE-0AFD-4F68-DA5802061F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248" y="3609586"/>
            <a:ext cx="3013580" cy="2887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FB600-D1DC-B8DF-2739-450CB6F08D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55" y="3609586"/>
            <a:ext cx="2880000" cy="2881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0A30F-BF17-07ED-AADF-EADE5F6267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248" y="480546"/>
            <a:ext cx="3013581" cy="28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2F2B6-A6B6-2777-C897-D8F15B6BF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921" y="480546"/>
            <a:ext cx="2880000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D933D-B495-B6B7-D36E-B054EC6F5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55" y="480546"/>
            <a:ext cx="2880000" cy="2887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72D709-5CC7-8342-28D0-45644823B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921" y="3609586"/>
            <a:ext cx="2880000" cy="28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9115910-5DC1-DFE8-B361-B1BB08817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1" y="68308"/>
            <a:ext cx="12068209" cy="6944806"/>
          </a:xfrm>
          <a:prstGeom prst="rect">
            <a:avLst/>
          </a:prstGeom>
          <a:ln w="28575">
            <a:solidFill>
              <a:schemeClr val="accent1">
                <a:shade val="15000"/>
              </a:schemeClr>
            </a:solidFill>
          </a:ln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EB8F78B9-EB1F-A899-17D3-F8326BB3C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  <p:sp>
        <p:nvSpPr>
          <p:cNvPr id="56" name="文本框 46">
            <a:extLst>
              <a:ext uri="{FF2B5EF4-FFF2-40B4-BE49-F238E27FC236}">
                <a16:creationId xmlns:a16="http://schemas.microsoft.com/office/drawing/2014/main" id="{E6D8458B-E237-098A-3AA8-D99BE2893DFE}"/>
              </a:ext>
            </a:extLst>
          </p:cNvPr>
          <p:cNvSpPr txBox="1"/>
          <p:nvPr/>
        </p:nvSpPr>
        <p:spPr>
          <a:xfrm>
            <a:off x="19804" y="1091732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SSL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7" name="文本框 47">
            <a:extLst>
              <a:ext uri="{FF2B5EF4-FFF2-40B4-BE49-F238E27FC236}">
                <a16:creationId xmlns:a16="http://schemas.microsoft.com/office/drawing/2014/main" id="{96858494-6B8D-DF71-627D-C74BD6666E03}"/>
              </a:ext>
            </a:extLst>
          </p:cNvPr>
          <p:cNvSpPr txBox="1"/>
          <p:nvPr/>
        </p:nvSpPr>
        <p:spPr>
          <a:xfrm>
            <a:off x="28541" y="2877099"/>
            <a:ext cx="116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Barlow Twins (BT)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3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F28D-732A-BECE-10BA-4B2FDB05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2766218"/>
            <a:ext cx="10515600" cy="1325563"/>
          </a:xfrm>
        </p:spPr>
        <p:txBody>
          <a:bodyPr/>
          <a:lstStyle/>
          <a:p>
            <a:r>
              <a:rPr lang="en-US" dirty="0"/>
              <a:t>How well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58018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008" y="1604041"/>
            <a:ext cx="4875764" cy="43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7137" y="1482714"/>
            <a:ext cx="427898" cy="459779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0"/>
          <p:cNvSpPr txBox="1"/>
          <p:nvPr/>
        </p:nvSpPr>
        <p:spPr>
          <a:xfrm>
            <a:off x="229310" y="137975"/>
            <a:ext cx="7471800" cy="646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Crop Classification</a:t>
            </a:r>
            <a:endParaRPr sz="3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377" name="Google Shape;377;p10"/>
          <p:cNvGraphicFramePr/>
          <p:nvPr>
            <p:extLst>
              <p:ext uri="{D42A27DB-BD31-4B8C-83A1-F6EECF244321}">
                <p14:modId xmlns:p14="http://schemas.microsoft.com/office/powerpoint/2010/main" val="4014404673"/>
              </p:ext>
            </p:extLst>
          </p:nvPr>
        </p:nvGraphicFramePr>
        <p:xfrm>
          <a:off x="7591797" y="1495324"/>
          <a:ext cx="2722550" cy="4597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2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/>
                        <a:t>Name</a:t>
                      </a:r>
                      <a:endParaRPr sz="13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/>
                        <a:t>Number of Samples</a:t>
                      </a:r>
                      <a:endParaRPr sz="13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/>
                        <a:t>Percentage</a:t>
                      </a:r>
                      <a:endParaRPr sz="13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Legume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2227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3.31%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Soy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5892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8.76%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Summer Grain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2475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3.68%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FF0000"/>
                          </a:solidFill>
                        </a:rPr>
                        <a:t>Winter Grain</a:t>
                      </a:r>
                      <a:endParaRPr sz="1300" b="0" i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FF0000"/>
                          </a:solidFill>
                        </a:rPr>
                        <a:t>24914</a:t>
                      </a:r>
                      <a:endParaRPr sz="1300" b="0" i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FF0000"/>
                          </a:solidFill>
                        </a:rPr>
                        <a:t>37.05</a:t>
                      </a:r>
                      <a:r>
                        <a:rPr lang="en-US" sz="1300" u="none" strike="noStrike" cap="none"/>
                        <a:t>%</a:t>
                      </a:r>
                      <a:endParaRPr sz="1300" b="0" i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Corn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6902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10.27%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Sunflower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207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0.31%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Mustard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1734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2.58%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Potato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2514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3.74%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Beet</a:t>
                      </a:r>
                      <a:endParaRPr sz="13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1257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1.87%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Squash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2019</a:t>
                      </a:r>
                      <a:endParaRPr sz="13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3.00%</a:t>
                      </a:r>
                      <a:endParaRPr sz="13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Grapes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222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0.33%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Tree Fruit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347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0.52%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Cover Crop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1418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2.11%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Grass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2349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3.49%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Fallow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4484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6.67%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Other (Plants)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8220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12.23%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1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Other (Non Plants)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57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0.08%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/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67238</a:t>
                      </a:r>
                      <a:endParaRPr/>
                    </a:p>
                  </a:txBody>
                  <a:tcPr marL="7400" marR="7400" marT="74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dirty="0"/>
                    </a:p>
                  </a:txBody>
                  <a:tcPr marL="7400" marR="7400" marT="740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78" name="Google Shape;37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2361" y="6093224"/>
            <a:ext cx="554389" cy="69646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0"/>
          <p:cNvSpPr txBox="1"/>
          <p:nvPr/>
        </p:nvSpPr>
        <p:spPr>
          <a:xfrm>
            <a:off x="1131000" y="1082475"/>
            <a:ext cx="43172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INVEKOS Austrian Crop Dataset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6;p10">
            <a:extLst>
              <a:ext uri="{FF2B5EF4-FFF2-40B4-BE49-F238E27FC236}">
                <a16:creationId xmlns:a16="http://schemas.microsoft.com/office/drawing/2014/main" id="{9FDEEAF4-B8FE-4504-682A-A351A342EE72}"/>
              </a:ext>
            </a:extLst>
          </p:cNvPr>
          <p:cNvSpPr txBox="1"/>
          <p:nvPr/>
        </p:nvSpPr>
        <p:spPr>
          <a:xfrm>
            <a:off x="229310" y="137975"/>
            <a:ext cx="7471800" cy="646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Performance</a:t>
            </a:r>
            <a:endParaRPr sz="36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1FA7E1-BE3D-A382-CFBC-8421960A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953" y="3947860"/>
            <a:ext cx="3697747" cy="2772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09DEB1-4266-A274-AFAF-4D31F20643D4}"/>
              </a:ext>
            </a:extLst>
          </p:cNvPr>
          <p:cNvSpPr txBox="1"/>
          <p:nvPr/>
        </p:nvSpPr>
        <p:spPr>
          <a:xfrm>
            <a:off x="8509001" y="5198505"/>
            <a:ext cx="2572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GSE is </a:t>
            </a:r>
            <a:r>
              <a:rPr lang="en-US" altLang="zh-CN" sz="2400" dirty="0" err="1"/>
              <a:t>AlphaEarth</a:t>
            </a:r>
            <a:endParaRPr lang="en-GB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0F5A9-188E-3319-8E9A-CF04C5CDD9E1}"/>
              </a:ext>
            </a:extLst>
          </p:cNvPr>
          <p:cNvGrpSpPr/>
          <p:nvPr/>
        </p:nvGrpSpPr>
        <p:grpSpPr>
          <a:xfrm>
            <a:off x="3965210" y="0"/>
            <a:ext cx="10375900" cy="3681160"/>
            <a:chOff x="1148080" y="596900"/>
            <a:chExt cx="9799320" cy="31623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C752B1-7FC5-E064-B977-49EDD772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8080" y="784475"/>
              <a:ext cx="9525000" cy="286933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BBD5CB3-C761-606F-AF59-8B5B3671D873}"/>
                </a:ext>
              </a:extLst>
            </p:cNvPr>
            <p:cNvSpPr/>
            <p:nvPr/>
          </p:nvSpPr>
          <p:spPr>
            <a:xfrm>
              <a:off x="6184900" y="596900"/>
              <a:ext cx="4762500" cy="3162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63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06381bd2f_0_699"/>
          <p:cNvSpPr txBox="1"/>
          <p:nvPr/>
        </p:nvSpPr>
        <p:spPr>
          <a:xfrm>
            <a:off x="493500" y="1524776"/>
            <a:ext cx="69951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Monitor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L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and use</a:t>
            </a:r>
            <a:endParaRPr sz="2200" b="1">
              <a:solidFill>
                <a:srgbClr val="21212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iodiversity</a:t>
            </a:r>
            <a:endParaRPr sz="2200" i="0" u="none" strike="noStrike">
              <a:solidFill>
                <a:srgbClr val="21212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200" i="0" u="none" strike="noStrike">
              <a:solidFill>
                <a:srgbClr val="21212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Assess status of</a:t>
            </a:r>
            <a:endParaRPr sz="2200" b="1">
              <a:solidFill>
                <a:srgbClr val="FF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rops</a:t>
            </a:r>
            <a:endParaRPr sz="2200">
              <a:solidFill>
                <a:srgbClr val="21212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oils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Fo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rests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200" i="0" u="none" strike="noStrike">
              <a:solidFill>
                <a:srgbClr val="21212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Q</a:t>
            </a:r>
            <a:r>
              <a:rPr lang="en-US" sz="2200" b="1" i="0" u="none" strike="noStrike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uantify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orest degradation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D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eforestation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Avenir"/>
              <a:buChar char="▪"/>
            </a:pPr>
            <a:r>
              <a:rPr lang="en-US" sz="2200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lang="en-US" sz="2200" i="0" u="none" strike="noStrike">
                <a:solidFill>
                  <a:srgbClr val="212121"/>
                </a:solidFill>
                <a:latin typeface="Avenir"/>
                <a:ea typeface="Avenir"/>
                <a:cs typeface="Avenir"/>
                <a:sym typeface="Avenir"/>
              </a:rPr>
              <a:t>arbon stock</a:t>
            </a:r>
            <a:endParaRPr sz="22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6" name="Google Shape;106;g3706381bd2f_0_6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2361" y="6093224"/>
            <a:ext cx="554389" cy="69646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706381bd2f_0_699"/>
          <p:cNvSpPr txBox="1"/>
          <p:nvPr/>
        </p:nvSpPr>
        <p:spPr>
          <a:xfrm>
            <a:off x="311700" y="240050"/>
            <a:ext cx="623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venir"/>
                <a:ea typeface="Avenir"/>
                <a:cs typeface="Avenir"/>
                <a:sym typeface="Avenir"/>
              </a:rPr>
              <a:t>Why Observe Earth from Space?</a:t>
            </a:r>
            <a:endParaRPr sz="3600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0" name="Google Shape;110;g3706381bd2f_0_699" title="pexels-tomfisk-247601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947" y="0"/>
            <a:ext cx="54850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706381bd2f_0_699"/>
          <p:cNvSpPr txBox="1"/>
          <p:nvPr/>
        </p:nvSpPr>
        <p:spPr>
          <a:xfrm>
            <a:off x="10172700" y="6435525"/>
            <a:ext cx="2019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Credit: Tom Fisk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3706381bd2f_0_996" descr="A black and white image of a stone surfa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5324" y="769400"/>
            <a:ext cx="2310900" cy="229151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706381bd2f_0_996"/>
          <p:cNvSpPr txBox="1"/>
          <p:nvPr/>
        </p:nvSpPr>
        <p:spPr>
          <a:xfrm>
            <a:off x="8112638" y="137973"/>
            <a:ext cx="231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Canopy Height from Airborne LiDAR</a:t>
            </a:r>
            <a:endParaRPr/>
          </a:p>
        </p:txBody>
      </p:sp>
      <p:sp>
        <p:nvSpPr>
          <p:cNvPr id="389" name="Google Shape;389;g3706381bd2f_0_996"/>
          <p:cNvSpPr/>
          <p:nvPr/>
        </p:nvSpPr>
        <p:spPr>
          <a:xfrm>
            <a:off x="5103144" y="1216896"/>
            <a:ext cx="2022000" cy="1176900"/>
          </a:xfrm>
          <a:prstGeom prst="rect">
            <a:avLst/>
          </a:prstGeom>
          <a:solidFill>
            <a:srgbClr val="E59DDC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U-Net</a:t>
            </a:r>
            <a:endParaRPr/>
          </a:p>
        </p:txBody>
      </p:sp>
      <p:cxnSp>
        <p:nvCxnSpPr>
          <p:cNvPr id="390" name="Google Shape;390;g3706381bd2f_0_996"/>
          <p:cNvCxnSpPr/>
          <p:nvPr/>
        </p:nvCxnSpPr>
        <p:spPr>
          <a:xfrm rot="10800000" flipH="1">
            <a:off x="4182710" y="1812960"/>
            <a:ext cx="920400" cy="7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1" name="Google Shape;391;g3706381bd2f_0_996"/>
          <p:cNvCxnSpPr/>
          <p:nvPr/>
        </p:nvCxnSpPr>
        <p:spPr>
          <a:xfrm rot="10800000" flipH="1">
            <a:off x="7117541" y="1805415"/>
            <a:ext cx="920400" cy="7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2" name="Google Shape;392;g3706381bd2f_0_996"/>
          <p:cNvSpPr txBox="1"/>
          <p:nvPr/>
        </p:nvSpPr>
        <p:spPr>
          <a:xfrm>
            <a:off x="229310" y="137975"/>
            <a:ext cx="7471800" cy="646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Predicting Forest Height</a:t>
            </a:r>
            <a:endParaRPr sz="3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3" name="Google Shape;393;g3706381bd2f_0_9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1075" y="3326261"/>
            <a:ext cx="1607774" cy="154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706381bd2f_0_9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302" y="3294305"/>
            <a:ext cx="1932657" cy="160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706381bd2f_0_9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5790" y="3294305"/>
            <a:ext cx="1932657" cy="160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3706381bd2f_0_9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5302" y="4900722"/>
            <a:ext cx="1932657" cy="160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706381bd2f_0_9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5790" y="4900714"/>
            <a:ext cx="1932657" cy="160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3706381bd2f_0_9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71075" y="4932680"/>
            <a:ext cx="1607774" cy="154248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706381bd2f_0_996"/>
          <p:cNvSpPr txBox="1"/>
          <p:nvPr/>
        </p:nvSpPr>
        <p:spPr>
          <a:xfrm>
            <a:off x="1700298" y="2770538"/>
            <a:ext cx="1549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TESSERA Representations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400" name="Google Shape;400;g3706381bd2f_0_996"/>
          <p:cNvSpPr txBox="1"/>
          <p:nvPr/>
        </p:nvSpPr>
        <p:spPr>
          <a:xfrm>
            <a:off x="3465302" y="2898554"/>
            <a:ext cx="1549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Ground Truth 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401" name="Google Shape;401;g3706381bd2f_0_996"/>
          <p:cNvSpPr txBox="1"/>
          <p:nvPr/>
        </p:nvSpPr>
        <p:spPr>
          <a:xfrm>
            <a:off x="5397960" y="2902025"/>
            <a:ext cx="15492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</a:rPr>
              <a:t>Prediction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402" name="Google Shape;402;g3706381bd2f_0_996"/>
          <p:cNvPicPr preferRelativeResize="0"/>
          <p:nvPr/>
        </p:nvPicPr>
        <p:blipFill rotWithShape="1">
          <a:blip r:embed="rId10">
            <a:alphaModFix/>
          </a:blip>
          <a:srcRect r="47783"/>
          <a:stretch/>
        </p:blipFill>
        <p:spPr>
          <a:xfrm>
            <a:off x="7486350" y="3369925"/>
            <a:ext cx="3003724" cy="31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706381bd2f_0_996" title="Screen Shot 2025-07-17 at 9.52.01 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1375" y="769388"/>
            <a:ext cx="2571603" cy="191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706381bd2f_0_99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542361" y="6093224"/>
            <a:ext cx="554389" cy="69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forest&#10;&#10;AI-generated content may be incorrect.">
            <a:extLst>
              <a:ext uri="{FF2B5EF4-FFF2-40B4-BE49-F238E27FC236}">
                <a16:creationId xmlns:a16="http://schemas.microsoft.com/office/drawing/2014/main" id="{97C8EA12-E296-84E5-CB3F-507465C9A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00" y="1117600"/>
            <a:ext cx="6481999" cy="5754428"/>
          </a:xfrm>
          <a:prstGeom prst="rect">
            <a:avLst/>
          </a:prstGeom>
        </p:spPr>
      </p:pic>
      <p:sp>
        <p:nvSpPr>
          <p:cNvPr id="6" name="Google Shape;423;g3706381bd2f_0_1085">
            <a:extLst>
              <a:ext uri="{FF2B5EF4-FFF2-40B4-BE49-F238E27FC236}">
                <a16:creationId xmlns:a16="http://schemas.microsoft.com/office/drawing/2014/main" id="{2DAAB3A9-702C-9DF2-DD68-DF0F5B4CEDD2}"/>
              </a:ext>
            </a:extLst>
          </p:cNvPr>
          <p:cNvSpPr txBox="1"/>
          <p:nvPr/>
        </p:nvSpPr>
        <p:spPr>
          <a:xfrm>
            <a:off x="229294" y="137975"/>
            <a:ext cx="11867400" cy="646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Detecting Disturbances: Wildfires in California</a:t>
            </a:r>
            <a:endParaRPr sz="36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273743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BC72A9BC-D1F1-8E73-FD0B-639B826D5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28" y="-24635"/>
            <a:ext cx="8979408" cy="688263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A8D111-7090-13B8-B55B-B8773A692CB8}"/>
              </a:ext>
            </a:extLst>
          </p:cNvPr>
          <p:cNvSpPr txBox="1"/>
          <p:nvPr/>
        </p:nvSpPr>
        <p:spPr>
          <a:xfrm>
            <a:off x="-338136" y="170553"/>
            <a:ext cx="34115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800" b="1" dirty="0">
                <a:solidFill>
                  <a:srgbClr val="000000"/>
                </a:solidFill>
                <a:latin typeface="Aptos (Body)"/>
              </a:rPr>
              <a:t>AGB in Finland (BIOMASSTRS)</a:t>
            </a:r>
            <a:endParaRPr lang="en-GB" sz="2800" b="1" dirty="0">
              <a:effectLst/>
              <a:latin typeface="Aptos (Body)"/>
            </a:endParaRPr>
          </a:p>
        </p:txBody>
      </p:sp>
    </p:spTree>
    <p:extLst>
      <p:ext uri="{BB962C8B-B14F-4D97-AF65-F5344CB8AC3E}">
        <p14:creationId xmlns:p14="http://schemas.microsoft.com/office/powerpoint/2010/main" val="234141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72CEC-BE90-8CF1-9A90-27A73DD80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BDA7A89-9F49-52CF-8FFF-C5C2769E13F8}"/>
              </a:ext>
            </a:extLst>
          </p:cNvPr>
          <p:cNvSpPr txBox="1"/>
          <p:nvPr/>
        </p:nvSpPr>
        <p:spPr>
          <a:xfrm>
            <a:off x="-338136" y="170553"/>
            <a:ext cx="530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800" b="1" dirty="0">
                <a:solidFill>
                  <a:srgbClr val="000000"/>
                </a:solidFill>
                <a:latin typeface="Aptos (Body)"/>
              </a:rPr>
              <a:t>Land Use Change Detection</a:t>
            </a:r>
            <a:endParaRPr lang="en-GB" sz="2800" b="1" dirty="0">
              <a:effectLst/>
              <a:latin typeface="Aptos (Body)"/>
            </a:endParaRP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D5DA7A6D-E1B7-8763-3485-021252742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9" y="2070100"/>
            <a:ext cx="3772379" cy="4406900"/>
          </a:xfrm>
          <a:prstGeom prst="rect">
            <a:avLst/>
          </a:prstGeom>
        </p:spPr>
      </p:pic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01D8B531-71DD-5AFC-3332-0070E7E15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03" y="797580"/>
            <a:ext cx="7323178" cy="5965292"/>
          </a:xfrm>
          <a:prstGeom prst="rect">
            <a:avLst/>
          </a:prstGeom>
        </p:spPr>
      </p:pic>
      <p:pic>
        <p:nvPicPr>
          <p:cNvPr id="22" name="图形 1">
            <a:extLst>
              <a:ext uri="{FF2B5EF4-FFF2-40B4-BE49-F238E27FC236}">
                <a16:creationId xmlns:a16="http://schemas.microsoft.com/office/drawing/2014/main" id="{81EE34BD-2FB7-1989-3C5B-7994D4141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3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A72DC-4CAD-D387-3C01-5575485E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16057C7A-3F1C-B29D-904D-F4D9C51E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5" y="1708150"/>
            <a:ext cx="4278884" cy="4862517"/>
          </a:xfrm>
          <a:prstGeom prst="rect">
            <a:avLst/>
          </a:prstGeom>
        </p:spPr>
      </p:pic>
      <p:pic>
        <p:nvPicPr>
          <p:cNvPr id="17" name="Picture 16" descr="A purple and yellow doted map&#10;&#10;AI-generated content may be incorrect.">
            <a:extLst>
              <a:ext uri="{FF2B5EF4-FFF2-40B4-BE49-F238E27FC236}">
                <a16:creationId xmlns:a16="http://schemas.microsoft.com/office/drawing/2014/main" id="{F2D4D45D-82FF-1251-955F-4F2ED5AC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04" y="924113"/>
            <a:ext cx="7304917" cy="5837795"/>
          </a:xfrm>
          <a:prstGeom prst="rect">
            <a:avLst/>
          </a:prstGeom>
        </p:spPr>
      </p:pic>
      <p:pic>
        <p:nvPicPr>
          <p:cNvPr id="24" name="图形 1">
            <a:extLst>
              <a:ext uri="{FF2B5EF4-FFF2-40B4-BE49-F238E27FC236}">
                <a16:creationId xmlns:a16="http://schemas.microsoft.com/office/drawing/2014/main" id="{30267C53-015D-33EA-0B2D-68971B0F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AD41F-BB8E-26B1-624F-3C53C2D9722D}"/>
              </a:ext>
            </a:extLst>
          </p:cNvPr>
          <p:cNvSpPr txBox="1"/>
          <p:nvPr/>
        </p:nvSpPr>
        <p:spPr>
          <a:xfrm>
            <a:off x="-338136" y="170553"/>
            <a:ext cx="530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800" b="1" dirty="0">
                <a:solidFill>
                  <a:srgbClr val="000000"/>
                </a:solidFill>
                <a:latin typeface="Aptos (Body)"/>
              </a:rPr>
              <a:t>Land Use Change Detection</a:t>
            </a:r>
            <a:endParaRPr lang="en-GB" sz="2800" b="1" dirty="0">
              <a:effectLst/>
              <a:latin typeface="Aptos (Body)"/>
            </a:endParaRPr>
          </a:p>
        </p:txBody>
      </p:sp>
    </p:spTree>
    <p:extLst>
      <p:ext uri="{BB962C8B-B14F-4D97-AF65-F5344CB8AC3E}">
        <p14:creationId xmlns:p14="http://schemas.microsoft.com/office/powerpoint/2010/main" val="2149026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DE41-067F-EABD-7CDC-3775F4AE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A91A2DF-D366-6A37-2059-41EC5B10157A}"/>
              </a:ext>
            </a:extLst>
          </p:cNvPr>
          <p:cNvSpPr txBox="1"/>
          <p:nvPr/>
        </p:nvSpPr>
        <p:spPr>
          <a:xfrm>
            <a:off x="570555" y="692551"/>
            <a:ext cx="64552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Data intensive </a:t>
            </a:r>
            <a:r>
              <a:rPr lang="en-US" sz="2400" dirty="0"/>
              <a:t>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tile is 150 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need to stream and process ~24PB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1.6M GPU hours!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Need both </a:t>
            </a:r>
            <a:r>
              <a:rPr lang="en-US" sz="2400" dirty="0">
                <a:solidFill>
                  <a:srgbClr val="FF0000"/>
                </a:solidFill>
              </a:rPr>
              <a:t>raw compute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FF0000"/>
                </a:solidFill>
              </a:rPr>
              <a:t> algorithmic design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Compute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Dawn HPC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AMD 8-GPU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256-core 1TB RAM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~300TB SSD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22DA312D-B350-0F1B-03EC-6CE97B9E1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  <p:pic>
        <p:nvPicPr>
          <p:cNvPr id="2" name="Picture 2" descr="Banner image for the Dawn supercomputer - The word Dawn in orange lettering over a nighttime satellite image of the UK and Europe with the sun beginning to rise.">
            <a:extLst>
              <a:ext uri="{FF2B5EF4-FFF2-40B4-BE49-F238E27FC236}">
                <a16:creationId xmlns:a16="http://schemas.microsoft.com/office/drawing/2014/main" id="{2A922F80-66B1-C41A-19DF-E2A3A709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742" y="3461874"/>
            <a:ext cx="5332342" cy="116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3E6672-C5C0-E700-2EA2-AD0B0859862B}"/>
              </a:ext>
            </a:extLst>
          </p:cNvPr>
          <p:cNvSpPr txBox="1"/>
          <p:nvPr/>
        </p:nvSpPr>
        <p:spPr>
          <a:xfrm>
            <a:off x="-338136" y="170553"/>
            <a:ext cx="530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800" b="1" dirty="0">
                <a:solidFill>
                  <a:srgbClr val="000000"/>
                </a:solidFill>
                <a:latin typeface="Aptos (Body)"/>
              </a:rPr>
              <a:t>Some Systems Aspects</a:t>
            </a:r>
            <a:endParaRPr lang="en-GB" sz="2800" b="1" dirty="0">
              <a:effectLst/>
              <a:latin typeface="Aptos (Body)"/>
            </a:endParaRPr>
          </a:p>
        </p:txBody>
      </p:sp>
    </p:spTree>
    <p:extLst>
      <p:ext uri="{BB962C8B-B14F-4D97-AF65-F5344CB8AC3E}">
        <p14:creationId xmlns:p14="http://schemas.microsoft.com/office/powerpoint/2010/main" val="179208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1DFEE8-C521-C5EF-08F9-78160B727222}"/>
              </a:ext>
            </a:extLst>
          </p:cNvPr>
          <p:cNvSpPr txBox="1"/>
          <p:nvPr/>
        </p:nvSpPr>
        <p:spPr>
          <a:xfrm>
            <a:off x="-693736" y="140073"/>
            <a:ext cx="530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800" b="1" dirty="0">
                <a:solidFill>
                  <a:srgbClr val="000000"/>
                </a:solidFill>
                <a:latin typeface="Aptos (Body)"/>
              </a:rPr>
              <a:t>TESSERA Tool Kit</a:t>
            </a:r>
            <a:endParaRPr lang="en-GB" sz="2800" b="1" dirty="0">
              <a:effectLst/>
              <a:latin typeface="Aptos (Body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7E540-05B5-DE62-E973-BE81C6105B30}"/>
              </a:ext>
            </a:extLst>
          </p:cNvPr>
          <p:cNvSpPr txBox="1"/>
          <p:nvPr/>
        </p:nvSpPr>
        <p:spPr>
          <a:xfrm>
            <a:off x="4848543" y="932553"/>
            <a:ext cx="2131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000" b="1" dirty="0" err="1">
                <a:solidFill>
                  <a:srgbClr val="000000"/>
                </a:solidFill>
                <a:latin typeface="Aptos (Body)"/>
              </a:rPr>
              <a:t>Geotessera</a:t>
            </a:r>
            <a:endParaRPr lang="en-GB" sz="2000" b="1" dirty="0">
              <a:effectLst/>
              <a:latin typeface="Aptos (Body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2ECCD-E022-3DC0-87DD-DD041FB2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898" y="1290320"/>
            <a:ext cx="3567185" cy="299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F0DB9A-9BFF-2E1E-8B10-8DA9E9E7C166}"/>
              </a:ext>
            </a:extLst>
          </p:cNvPr>
          <p:cNvSpPr txBox="1"/>
          <p:nvPr/>
        </p:nvSpPr>
        <p:spPr>
          <a:xfrm>
            <a:off x="4636770" y="4351665"/>
            <a:ext cx="318135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User Request (</a:t>
            </a:r>
            <a:r>
              <a:rPr lang="en-GB" sz="1100" dirty="0" err="1"/>
              <a:t>lat</a:t>
            </a:r>
            <a:r>
              <a:rPr lang="en-GB" sz="1100" dirty="0"/>
              <a:t>/</a:t>
            </a:r>
            <a:r>
              <a:rPr lang="en-GB" sz="1100" dirty="0" err="1"/>
              <a:t>lon</a:t>
            </a:r>
            <a:r>
              <a:rPr lang="en-GB" sz="1100" dirty="0"/>
              <a:t> </a:t>
            </a:r>
            <a:r>
              <a:rPr lang="en-GB" sz="1100" dirty="0" err="1"/>
              <a:t>bbox</a:t>
            </a:r>
            <a:r>
              <a:rPr lang="en-GB" sz="1100" dirty="0"/>
              <a:t>)</a:t>
            </a:r>
          </a:p>
          <a:p>
            <a:r>
              <a:rPr lang="en-GB" sz="1100" dirty="0"/>
              <a:t>    ↓</a:t>
            </a:r>
          </a:p>
          <a:p>
            <a:r>
              <a:rPr lang="en-GB" sz="1100" dirty="0"/>
              <a:t>Registry Lookup (find available tiles)</a:t>
            </a:r>
          </a:p>
          <a:p>
            <a:r>
              <a:rPr lang="en-GB" sz="1100" dirty="0"/>
              <a:t>    ↓</a:t>
            </a:r>
          </a:p>
          <a:p>
            <a:r>
              <a:rPr lang="en-GB" sz="1100" dirty="0"/>
              <a:t>Download Files (via Pooch with caching)</a:t>
            </a:r>
          </a:p>
          <a:p>
            <a:r>
              <a:rPr lang="en-GB" sz="1100" dirty="0"/>
              <a:t>    ├── </a:t>
            </a:r>
            <a:r>
              <a:rPr lang="en-GB" sz="1100" dirty="0" err="1"/>
              <a:t>embedding.npy</a:t>
            </a:r>
            <a:r>
              <a:rPr lang="en-GB" sz="1100" dirty="0"/>
              <a:t> (quantized)</a:t>
            </a:r>
          </a:p>
          <a:p>
            <a:r>
              <a:rPr lang="en-GB" sz="1100" dirty="0"/>
              <a:t>    └── </a:t>
            </a:r>
            <a:r>
              <a:rPr lang="en-GB" sz="1100" dirty="0" err="1"/>
              <a:t>embedding_scales.npy</a:t>
            </a:r>
            <a:endParaRPr lang="en-GB" sz="1100" dirty="0"/>
          </a:p>
          <a:p>
            <a:r>
              <a:rPr lang="en-GB" sz="1100" dirty="0"/>
              <a:t>    ↓</a:t>
            </a:r>
          </a:p>
          <a:p>
            <a:r>
              <a:rPr lang="en-GB" sz="1100" dirty="0"/>
              <a:t>Dequantization (multiply arrays)</a:t>
            </a:r>
          </a:p>
          <a:p>
            <a:r>
              <a:rPr lang="en-GB" sz="1100" dirty="0"/>
              <a:t>    ↓</a:t>
            </a:r>
          </a:p>
          <a:p>
            <a:r>
              <a:rPr lang="en-GB" sz="1100" dirty="0"/>
              <a:t>Output Format</a:t>
            </a:r>
          </a:p>
          <a:p>
            <a:r>
              <a:rPr lang="en-GB" sz="1100" dirty="0"/>
              <a:t>    ├── NumPy arrays → Direct analysis</a:t>
            </a:r>
          </a:p>
          <a:p>
            <a:r>
              <a:rPr lang="en-GB" sz="1100" dirty="0"/>
              <a:t>    └── </a:t>
            </a:r>
            <a:r>
              <a:rPr lang="en-GB" sz="1100" dirty="0" err="1"/>
              <a:t>GeoTIFF</a:t>
            </a:r>
            <a:r>
              <a:rPr lang="en-GB" sz="1100" dirty="0"/>
              <a:t> → GIS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84AEC-BA82-CB1F-96EB-A60D2329EC98}"/>
              </a:ext>
            </a:extLst>
          </p:cNvPr>
          <p:cNvSpPr txBox="1"/>
          <p:nvPr/>
        </p:nvSpPr>
        <p:spPr>
          <a:xfrm>
            <a:off x="929481" y="932553"/>
            <a:ext cx="2055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000" b="1" dirty="0" err="1"/>
              <a:t>Tessera</a:t>
            </a:r>
            <a:endParaRPr lang="en-GB" sz="2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9CFCA0-1B15-9F27-07F8-C02C2B1A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12" y="1623060"/>
            <a:ext cx="3315654" cy="3611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886B6D-6182-C26E-13E2-B9E54E1522AC}"/>
              </a:ext>
            </a:extLst>
          </p:cNvPr>
          <p:cNvSpPr txBox="1"/>
          <p:nvPr/>
        </p:nvSpPr>
        <p:spPr>
          <a:xfrm>
            <a:off x="8929882" y="890210"/>
            <a:ext cx="2131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Aptos (Body)"/>
              </a:rPr>
              <a:t>Interactive Map</a:t>
            </a:r>
            <a:endParaRPr lang="en-GB" sz="2000" b="1" dirty="0">
              <a:effectLst/>
              <a:latin typeface="Aptos (Body)"/>
            </a:endParaRPr>
          </a:p>
        </p:txBody>
      </p:sp>
      <p:pic>
        <p:nvPicPr>
          <p:cNvPr id="1026" name="Picture 2" descr="Map Loaded">
            <a:extLst>
              <a:ext uri="{FF2B5EF4-FFF2-40B4-BE49-F238E27FC236}">
                <a16:creationId xmlns:a16="http://schemas.microsoft.com/office/drawing/2014/main" id="{F989E914-7A43-6762-79EB-14F551D5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15" y="4161675"/>
            <a:ext cx="3471933" cy="25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t Region">
            <a:extLst>
              <a:ext uri="{FF2B5EF4-FFF2-40B4-BE49-F238E27FC236}">
                <a16:creationId xmlns:a16="http://schemas.microsoft.com/office/drawing/2014/main" id="{DEEBE6B4-A88E-997F-347A-30E1B6F3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85" y="1332663"/>
            <a:ext cx="3181984" cy="28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775C46-11AB-EE27-3EB1-1213CB728238}"/>
              </a:ext>
            </a:extLst>
          </p:cNvPr>
          <p:cNvSpPr txBox="1"/>
          <p:nvPr/>
        </p:nvSpPr>
        <p:spPr>
          <a:xfrm>
            <a:off x="992548" y="5567680"/>
            <a:ext cx="3181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Fully open-sourced repo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Train the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Evaluate the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Create embeddings yourself</a:t>
            </a:r>
          </a:p>
        </p:txBody>
      </p:sp>
    </p:spTree>
    <p:extLst>
      <p:ext uri="{BB962C8B-B14F-4D97-AF65-F5344CB8AC3E}">
        <p14:creationId xmlns:p14="http://schemas.microsoft.com/office/powerpoint/2010/main" val="4202079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D5DC-A68D-64EF-B225-1BC7B0A2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147709"/>
            <a:ext cx="10515600" cy="1325563"/>
          </a:xfrm>
        </p:spPr>
        <p:txBody>
          <a:bodyPr/>
          <a:lstStyle/>
          <a:p>
            <a:r>
              <a:rPr lang="en-US" dirty="0"/>
              <a:t>Interdisciplinary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88078-C316-D8FD-C097-4246B2E6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60" y="1739265"/>
            <a:ext cx="3120342" cy="45173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Computer Science</a:t>
            </a:r>
          </a:p>
          <a:p>
            <a:r>
              <a:rPr lang="en-US" dirty="0"/>
              <a:t>AI</a:t>
            </a:r>
          </a:p>
          <a:p>
            <a:r>
              <a:rPr lang="en-US" dirty="0"/>
              <a:t>Systems</a:t>
            </a:r>
          </a:p>
          <a:p>
            <a:r>
              <a:rPr lang="en-US" dirty="0"/>
              <a:t>Computer vision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800" dirty="0"/>
              <a:t>Frank Feng</a:t>
            </a:r>
          </a:p>
          <a:p>
            <a:pPr marL="0" indent="0">
              <a:buNone/>
            </a:pPr>
            <a:r>
              <a:rPr lang="en-US" sz="1800" dirty="0"/>
              <a:t>Jovana Knezevic</a:t>
            </a:r>
          </a:p>
          <a:p>
            <a:pPr marL="0" indent="0">
              <a:buNone/>
            </a:pPr>
            <a:r>
              <a:rPr lang="en-US" sz="1800" dirty="0"/>
              <a:t>Robin Young</a:t>
            </a:r>
          </a:p>
          <a:p>
            <a:pPr marL="0" indent="0">
              <a:buNone/>
            </a:pPr>
            <a:r>
              <a:rPr lang="en-US" sz="1800" dirty="0"/>
              <a:t>Sadiq Jaffer</a:t>
            </a:r>
          </a:p>
          <a:p>
            <a:pPr marL="0" indent="0">
              <a:buNone/>
            </a:pPr>
            <a:r>
              <a:rPr lang="en-US" sz="1800" dirty="0"/>
              <a:t>Andrew Blake</a:t>
            </a:r>
          </a:p>
          <a:p>
            <a:pPr marL="0" indent="0">
              <a:buNone/>
            </a:pPr>
            <a:r>
              <a:rPr lang="en-US" sz="1800" dirty="0"/>
              <a:t>S. Keshav</a:t>
            </a:r>
          </a:p>
          <a:p>
            <a:pPr marL="0" indent="0">
              <a:buNone/>
            </a:pPr>
            <a:r>
              <a:rPr lang="en-US" sz="1800" dirty="0"/>
              <a:t>Anil </a:t>
            </a:r>
            <a:r>
              <a:rPr lang="en-US" sz="1800" dirty="0" err="1"/>
              <a:t>Madhavapeddy</a:t>
            </a: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4D40A5-82BF-934A-22DB-7315748994DC}"/>
              </a:ext>
            </a:extLst>
          </p:cNvPr>
          <p:cNvSpPr txBox="1">
            <a:spLocks/>
          </p:cNvSpPr>
          <p:nvPr/>
        </p:nvSpPr>
        <p:spPr>
          <a:xfrm>
            <a:off x="4081040" y="1739265"/>
            <a:ext cx="3120342" cy="393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Remote sensing</a:t>
            </a:r>
          </a:p>
          <a:p>
            <a:r>
              <a:rPr lang="en-US" dirty="0"/>
              <a:t>Satellite data</a:t>
            </a:r>
          </a:p>
          <a:p>
            <a:r>
              <a:rPr lang="en-US" dirty="0"/>
              <a:t>Radiative transfer models</a:t>
            </a:r>
            <a:endParaRPr lang="en-US" sz="2800" dirty="0"/>
          </a:p>
          <a:p>
            <a:pPr marL="0" indent="0">
              <a:buNone/>
            </a:pPr>
            <a:br>
              <a:rPr lang="en-US" sz="1600" dirty="0"/>
            </a:br>
            <a:r>
              <a:rPr lang="en-US" sz="1600" dirty="0"/>
              <a:t>Maddy </a:t>
            </a:r>
            <a:r>
              <a:rPr lang="en-US" sz="1600" dirty="0" err="1"/>
              <a:t>Lisaius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Frank Feng</a:t>
            </a:r>
          </a:p>
          <a:p>
            <a:pPr marL="0" indent="0">
              <a:buNone/>
            </a:pPr>
            <a:r>
              <a:rPr lang="en-US" sz="1600" dirty="0"/>
              <a:t>Clement </a:t>
            </a:r>
            <a:r>
              <a:rPr lang="en-US" sz="1600" dirty="0" err="1"/>
              <a:t>Atzberger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Markus </a:t>
            </a:r>
            <a:r>
              <a:rPr lang="en-US" sz="1600" dirty="0" err="1"/>
              <a:t>Immitzer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376E06-3B39-FDAA-B0E5-9AA689B0D4B5}"/>
              </a:ext>
            </a:extLst>
          </p:cNvPr>
          <p:cNvSpPr txBox="1">
            <a:spLocks/>
          </p:cNvSpPr>
          <p:nvPr/>
        </p:nvSpPr>
        <p:spPr>
          <a:xfrm>
            <a:off x="8159659" y="1739265"/>
            <a:ext cx="3382702" cy="393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Agriculture/Ecology</a:t>
            </a:r>
          </a:p>
          <a:p>
            <a:r>
              <a:rPr lang="en-US" dirty="0"/>
              <a:t>Forest processes</a:t>
            </a:r>
          </a:p>
          <a:p>
            <a:r>
              <a:rPr lang="en-US" dirty="0"/>
              <a:t>Crop </a:t>
            </a:r>
            <a:r>
              <a:rPr lang="en-US" dirty="0" err="1"/>
              <a:t>behaviour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Maddy </a:t>
            </a:r>
            <a:r>
              <a:rPr lang="en-US" sz="1600" dirty="0" err="1"/>
              <a:t>Lisaius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Clement </a:t>
            </a:r>
            <a:r>
              <a:rPr lang="en-US" sz="1600" dirty="0" err="1"/>
              <a:t>Atberger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David Coomes</a:t>
            </a:r>
          </a:p>
          <a:p>
            <a:pPr marL="0" indent="0">
              <a:buNone/>
            </a:pPr>
            <a:r>
              <a:rPr lang="en-US" sz="1600" dirty="0"/>
              <a:t>James Ball</a:t>
            </a:r>
          </a:p>
        </p:txBody>
      </p:sp>
      <p:pic>
        <p:nvPicPr>
          <p:cNvPr id="14" name="图形 26">
            <a:extLst>
              <a:ext uri="{FF2B5EF4-FFF2-40B4-BE49-F238E27FC236}">
                <a16:creationId xmlns:a16="http://schemas.microsoft.com/office/drawing/2014/main" id="{56EC0A5B-E49F-6B8C-396F-3155CA1E1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31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706381bd2f_0_11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TESSERA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2" name="Google Shape;432;g3706381bd2f_0_1126"/>
          <p:cNvSpPr txBox="1">
            <a:spLocks noGrp="1"/>
          </p:cNvSpPr>
          <p:nvPr>
            <p:ph type="body" idx="1"/>
          </p:nvPr>
        </p:nvSpPr>
        <p:spPr>
          <a:xfrm>
            <a:off x="838200" y="1376850"/>
            <a:ext cx="10515600" cy="66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We are looking for collaborators!</a:t>
            </a:r>
            <a:endParaRPr sz="1900" dirty="0"/>
          </a:p>
        </p:txBody>
      </p:sp>
      <p:sp>
        <p:nvSpPr>
          <p:cNvPr id="433" name="Google Shape;433;g3706381bd2f_0_1126"/>
          <p:cNvSpPr txBox="1"/>
          <p:nvPr/>
        </p:nvSpPr>
        <p:spPr>
          <a:xfrm>
            <a:off x="1358075" y="5818200"/>
            <a:ext cx="421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Read our paper on arXiv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(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https://arxiv.org/abs/2506.20380</a:t>
            </a:r>
            <a:r>
              <a:rPr lang="en-US" sz="1800">
                <a:solidFill>
                  <a:schemeClr val="dk1"/>
                </a:solidFill>
              </a:rPr>
              <a:t>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36" name="Google Shape;436;g3706381bd2f_0_1126"/>
          <p:cNvSpPr txBox="1"/>
          <p:nvPr/>
        </p:nvSpPr>
        <p:spPr>
          <a:xfrm>
            <a:off x="6250325" y="5779325"/>
            <a:ext cx="52578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</a:rPr>
              <a:t>Our Python Library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(</a:t>
            </a:r>
            <a:r>
              <a:rPr lang="en-US" u="sng" dirty="0">
                <a:solidFill>
                  <a:schemeClr val="hlink"/>
                </a:solidFill>
              </a:rPr>
              <a:t>https://github.com/ucam-eo</a:t>
            </a:r>
            <a:r>
              <a:rPr lang="en-US" sz="1800" dirty="0">
                <a:solidFill>
                  <a:schemeClr val="dk1"/>
                </a:solidFill>
              </a:rPr>
              <a:t>)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9DEF4-86D0-9419-A90C-92329EC23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981" y="2037150"/>
            <a:ext cx="3663101" cy="3663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286AC-E980-7237-36E3-28D1F414F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90" y="2037150"/>
            <a:ext cx="3663101" cy="36631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2361" y="6093224"/>
            <a:ext cx="554389" cy="69646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311700" y="240050"/>
            <a:ext cx="623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venir"/>
                <a:ea typeface="Avenir"/>
                <a:cs typeface="Avenir"/>
                <a:sym typeface="Avenir"/>
              </a:rPr>
              <a:t>Remote Sensing Allows Monitoring at Scale</a:t>
            </a:r>
            <a:endParaRPr sz="3600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1" name="Google Shape;121;p2" title="pexels-spacex-60132.jpg"/>
          <p:cNvPicPr preferRelativeResize="0"/>
          <p:nvPr/>
        </p:nvPicPr>
        <p:blipFill rotWithShape="1">
          <a:blip r:embed="rId4">
            <a:alphaModFix/>
          </a:blip>
          <a:srcRect l="7841" r="9527"/>
          <a:stretch/>
        </p:blipFill>
        <p:spPr>
          <a:xfrm rot="5400000">
            <a:off x="5988963" y="664086"/>
            <a:ext cx="6867123" cy="553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2" y="3319862"/>
            <a:ext cx="1744093" cy="29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6541" y="3300549"/>
            <a:ext cx="1798205" cy="29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4223" y="3330591"/>
            <a:ext cx="1764904" cy="291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311704" y="2760027"/>
            <a:ext cx="4717495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Lots of public satellite data!</a:t>
            </a: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385850" y="1574175"/>
            <a:ext cx="4799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Continuous monitoring of land surface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Different, complementary sensors: optical, radar, lidar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10149840" y="6435525"/>
            <a:ext cx="194691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Credit: SpaceX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06381bd2f_0_505"/>
          <p:cNvSpPr txBox="1"/>
          <p:nvPr/>
        </p:nvSpPr>
        <p:spPr>
          <a:xfrm>
            <a:off x="197500" y="145950"/>
            <a:ext cx="534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Challenges</a:t>
            </a:r>
            <a:endParaRPr sz="30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2" name="Google Shape;152;g3706381bd2f_0_505"/>
          <p:cNvSpPr txBox="1"/>
          <p:nvPr/>
        </p:nvSpPr>
        <p:spPr>
          <a:xfrm>
            <a:off x="197509" y="1401735"/>
            <a:ext cx="56859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•"/>
            </a:pPr>
            <a:r>
              <a:rPr lang="en-US" sz="2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Clouds</a:t>
            </a:r>
            <a:endParaRPr sz="2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•"/>
            </a:pPr>
            <a:r>
              <a:rPr lang="en-US" sz="2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Changes in lighting</a:t>
            </a:r>
            <a:endParaRPr sz="2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•"/>
            </a:pPr>
            <a:r>
              <a:rPr lang="en-US" sz="22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Varying time gaps</a:t>
            </a:r>
            <a:endParaRPr sz="2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Picture 2" descr="A time-lapse animated GIF showing the progression of a wildfire in Santa Rosa, California in 2017.">
            <a:extLst>
              <a:ext uri="{FF2B5EF4-FFF2-40B4-BE49-F238E27FC236}">
                <a16:creationId xmlns:a16="http://schemas.microsoft.com/office/drawing/2014/main" id="{2AF51C14-8B20-1A83-E40F-107F303AC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882" y="452584"/>
            <a:ext cx="5978117" cy="59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792DB-E3E5-882B-F99C-49E174882FB1}"/>
              </a:ext>
            </a:extLst>
          </p:cNvPr>
          <p:cNvSpPr txBox="1"/>
          <p:nvPr/>
        </p:nvSpPr>
        <p:spPr>
          <a:xfrm>
            <a:off x="4029924" y="6573550"/>
            <a:ext cx="7040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www.geographyrealm.com</a:t>
            </a:r>
            <a:r>
              <a:rPr lang="en-US" sz="1200" dirty="0"/>
              <a:t>/new-tool-sentinel-hub-lets-create-time-lapse-gifs-satellite-imagery/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g3706381bd2f_0_550"/>
          <p:cNvCxnSpPr/>
          <p:nvPr/>
        </p:nvCxnSpPr>
        <p:spPr>
          <a:xfrm rot="10800000" flipH="1">
            <a:off x="9932938" y="3545298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8" name="Google Shape;158;g3706381bd2f_0_550"/>
          <p:cNvSpPr txBox="1"/>
          <p:nvPr/>
        </p:nvSpPr>
        <p:spPr>
          <a:xfrm>
            <a:off x="-9246" y="2464254"/>
            <a:ext cx="1657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285F4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Satellite</a:t>
            </a:r>
            <a:endParaRPr sz="2100">
              <a:solidFill>
                <a:srgbClr val="4285F4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285F4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Images</a:t>
            </a:r>
            <a:endParaRPr sz="2100">
              <a:solidFill>
                <a:srgbClr val="4285F4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</p:txBody>
      </p:sp>
      <p:cxnSp>
        <p:nvCxnSpPr>
          <p:cNvPr id="159" name="Google Shape;159;g3706381bd2f_0_550"/>
          <p:cNvCxnSpPr>
            <a:endCxn id="160" idx="2"/>
          </p:cNvCxnSpPr>
          <p:nvPr/>
        </p:nvCxnSpPr>
        <p:spPr>
          <a:xfrm>
            <a:off x="3267205" y="3573081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1" name="Google Shape;161;g3706381bd2f_0_550"/>
          <p:cNvSpPr txBox="1"/>
          <p:nvPr/>
        </p:nvSpPr>
        <p:spPr>
          <a:xfrm>
            <a:off x="2257504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Atmospheric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2" name="Google Shape;162;g3706381bd2f_0_550"/>
          <p:cNvSpPr txBox="1"/>
          <p:nvPr/>
        </p:nvSpPr>
        <p:spPr>
          <a:xfrm>
            <a:off x="3914704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Cloud+Shadow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Masking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63" name="Google Shape;163;g3706381bd2f_0_550"/>
          <p:cNvCxnSpPr>
            <a:endCxn id="164" idx="3"/>
          </p:cNvCxnSpPr>
          <p:nvPr/>
        </p:nvCxnSpPr>
        <p:spPr>
          <a:xfrm rot="10800000" flipH="1">
            <a:off x="1610167" y="1976620"/>
            <a:ext cx="1347900" cy="15963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65" name="Google Shape;165;g3706381bd2f_0_550"/>
          <p:cNvCxnSpPr>
            <a:stCxn id="166" idx="6"/>
            <a:endCxn id="167" idx="2"/>
          </p:cNvCxnSpPr>
          <p:nvPr/>
        </p:nvCxnSpPr>
        <p:spPr>
          <a:xfrm>
            <a:off x="1000405" y="3573081"/>
            <a:ext cx="19047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68" name="Google Shape;168;g3706381bd2f_0_550"/>
          <p:cNvCxnSpPr/>
          <p:nvPr/>
        </p:nvCxnSpPr>
        <p:spPr>
          <a:xfrm>
            <a:off x="1609905" y="3573031"/>
            <a:ext cx="1295100" cy="17748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69" name="Google Shape;169;g3706381bd2f_0_550"/>
          <p:cNvCxnSpPr>
            <a:endCxn id="170" idx="2"/>
          </p:cNvCxnSpPr>
          <p:nvPr/>
        </p:nvCxnSpPr>
        <p:spPr>
          <a:xfrm>
            <a:off x="4924538" y="3573081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71" name="Google Shape;171;g3706381bd2f_0_550"/>
          <p:cNvSpPr txBox="1"/>
          <p:nvPr/>
        </p:nvSpPr>
        <p:spPr>
          <a:xfrm>
            <a:off x="5572038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BRDF 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72" name="Google Shape;172;g3706381bd2f_0_550"/>
          <p:cNvCxnSpPr>
            <a:endCxn id="173" idx="2"/>
          </p:cNvCxnSpPr>
          <p:nvPr/>
        </p:nvCxnSpPr>
        <p:spPr>
          <a:xfrm>
            <a:off x="3267138" y="1848598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74" name="Google Shape;174;g3706381bd2f_0_550"/>
          <p:cNvSpPr txBox="1"/>
          <p:nvPr/>
        </p:nvSpPr>
        <p:spPr>
          <a:xfrm>
            <a:off x="2257438" y="939979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Noise Removal &amp; Calibration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5" name="Google Shape;175;g3706381bd2f_0_550"/>
          <p:cNvSpPr txBox="1"/>
          <p:nvPr/>
        </p:nvSpPr>
        <p:spPr>
          <a:xfrm>
            <a:off x="3914638" y="939979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Terrain 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76" name="Google Shape;176;g3706381bd2f_0_550"/>
          <p:cNvCxnSpPr>
            <a:endCxn id="177" idx="2"/>
          </p:cNvCxnSpPr>
          <p:nvPr/>
        </p:nvCxnSpPr>
        <p:spPr>
          <a:xfrm>
            <a:off x="4924638" y="1848615"/>
            <a:ext cx="12948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78" name="Google Shape;178;g3706381bd2f_0_550"/>
          <p:cNvSpPr txBox="1"/>
          <p:nvPr/>
        </p:nvSpPr>
        <p:spPr>
          <a:xfrm>
            <a:off x="5571838" y="939996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Filter / Despeckle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9" name="Google Shape;179;g3706381bd2f_0_550"/>
          <p:cNvSpPr txBox="1"/>
          <p:nvPr/>
        </p:nvSpPr>
        <p:spPr>
          <a:xfrm>
            <a:off x="3914638" y="5009463"/>
            <a:ext cx="1657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latin typeface="Roboto"/>
                <a:ea typeface="Roboto"/>
                <a:cs typeface="Roboto"/>
                <a:sym typeface="Roboto"/>
              </a:rPr>
              <a:t>...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g3706381bd2f_0_550"/>
          <p:cNvSpPr txBox="1"/>
          <p:nvPr/>
        </p:nvSpPr>
        <p:spPr>
          <a:xfrm>
            <a:off x="1829389" y="2212863"/>
            <a:ext cx="63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SAR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1" name="Google Shape;181;g3706381bd2f_0_550"/>
          <p:cNvSpPr txBox="1"/>
          <p:nvPr/>
        </p:nvSpPr>
        <p:spPr>
          <a:xfrm>
            <a:off x="1630916" y="3223601"/>
            <a:ext cx="9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Optical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82" name="Google Shape;182;g3706381bd2f_0_550"/>
          <p:cNvCxnSpPr>
            <a:endCxn id="183" idx="2"/>
          </p:cNvCxnSpPr>
          <p:nvPr/>
        </p:nvCxnSpPr>
        <p:spPr>
          <a:xfrm rot="10800000" flipH="1">
            <a:off x="6581572" y="3554848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84" name="Google Shape;184;g3706381bd2f_0_550"/>
          <p:cNvSpPr txBox="1"/>
          <p:nvPr/>
        </p:nvSpPr>
        <p:spPr>
          <a:xfrm>
            <a:off x="7229371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Feature Extraction</a:t>
            </a:r>
            <a:endParaRPr sz="1600" b="1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85" name="Google Shape;185;g3706381bd2f_0_550"/>
          <p:cNvCxnSpPr>
            <a:endCxn id="183" idx="1"/>
          </p:cNvCxnSpPr>
          <p:nvPr/>
        </p:nvCxnSpPr>
        <p:spPr>
          <a:xfrm>
            <a:off x="6581800" y="1814326"/>
            <a:ext cx="1366500" cy="16125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6" name="Google Shape;186;g3706381bd2f_0_550"/>
          <p:cNvCxnSpPr>
            <a:endCxn id="183" idx="3"/>
          </p:cNvCxnSpPr>
          <p:nvPr/>
        </p:nvCxnSpPr>
        <p:spPr>
          <a:xfrm rot="10800000" flipH="1">
            <a:off x="6581500" y="3682870"/>
            <a:ext cx="1366800" cy="1644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7" name="Google Shape;187;g3706381bd2f_0_550"/>
          <p:cNvCxnSpPr/>
          <p:nvPr/>
        </p:nvCxnSpPr>
        <p:spPr>
          <a:xfrm rot="10800000" flipH="1">
            <a:off x="8257272" y="3545298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88" name="Google Shape;188;g3706381bd2f_0_550"/>
          <p:cNvSpPr txBox="1"/>
          <p:nvPr/>
        </p:nvSpPr>
        <p:spPr>
          <a:xfrm>
            <a:off x="8886704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AB40"/>
                </a:solidFill>
                <a:latin typeface="Google Sans"/>
                <a:ea typeface="Google Sans"/>
                <a:cs typeface="Google Sans"/>
                <a:sym typeface="Google Sans"/>
              </a:rPr>
              <a:t>Modeling &amp;</a:t>
            </a:r>
            <a:endParaRPr sz="1600" b="1">
              <a:solidFill>
                <a:srgbClr val="FFAB4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AB40"/>
                </a:solidFill>
                <a:latin typeface="Google Sans"/>
                <a:ea typeface="Google Sans"/>
                <a:cs typeface="Google Sans"/>
                <a:sym typeface="Google Sans"/>
              </a:rPr>
              <a:t>Analysis</a:t>
            </a:r>
            <a:endParaRPr sz="1600" b="1">
              <a:solidFill>
                <a:srgbClr val="FFAB4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6" name="Google Shape;166;g3706381bd2f_0_550"/>
          <p:cNvSpPr/>
          <p:nvPr/>
        </p:nvSpPr>
        <p:spPr>
          <a:xfrm>
            <a:off x="638305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706381bd2f_0_550"/>
          <p:cNvSpPr/>
          <p:nvPr/>
        </p:nvSpPr>
        <p:spPr>
          <a:xfrm>
            <a:off x="2905105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160" name="Google Shape;160;g3706381bd2f_0_550"/>
          <p:cNvSpPr/>
          <p:nvPr/>
        </p:nvSpPr>
        <p:spPr>
          <a:xfrm>
            <a:off x="4562305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170" name="Google Shape;170;g3706381bd2f_0_550"/>
          <p:cNvSpPr/>
          <p:nvPr/>
        </p:nvSpPr>
        <p:spPr>
          <a:xfrm>
            <a:off x="6219638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164" name="Google Shape;164;g3706381bd2f_0_550"/>
          <p:cNvSpPr/>
          <p:nvPr/>
        </p:nvSpPr>
        <p:spPr>
          <a:xfrm>
            <a:off x="2905038" y="1667548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706381bd2f_0_550"/>
          <p:cNvSpPr/>
          <p:nvPr/>
        </p:nvSpPr>
        <p:spPr>
          <a:xfrm>
            <a:off x="4562238" y="1667548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3706381bd2f_0_550"/>
          <p:cNvSpPr/>
          <p:nvPr/>
        </p:nvSpPr>
        <p:spPr>
          <a:xfrm>
            <a:off x="6219438" y="1667565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706381bd2f_0_550"/>
          <p:cNvSpPr/>
          <p:nvPr/>
        </p:nvSpPr>
        <p:spPr>
          <a:xfrm>
            <a:off x="7895272" y="3373798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3706381bd2f_0_550"/>
          <p:cNvSpPr/>
          <p:nvPr/>
        </p:nvSpPr>
        <p:spPr>
          <a:xfrm>
            <a:off x="9570905" y="337378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AB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706381bd2f_0_550"/>
          <p:cNvSpPr txBox="1"/>
          <p:nvPr/>
        </p:nvSpPr>
        <p:spPr>
          <a:xfrm>
            <a:off x="10544038" y="2787663"/>
            <a:ext cx="1657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D8E3E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Insights!</a:t>
            </a:r>
            <a:endParaRPr sz="2100">
              <a:solidFill>
                <a:srgbClr val="1D8E3E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</p:txBody>
      </p:sp>
      <p:sp>
        <p:nvSpPr>
          <p:cNvPr id="191" name="Google Shape;191;g3706381bd2f_0_550"/>
          <p:cNvSpPr/>
          <p:nvPr/>
        </p:nvSpPr>
        <p:spPr>
          <a:xfrm>
            <a:off x="11246572" y="3373781"/>
            <a:ext cx="362100" cy="362100"/>
          </a:xfrm>
          <a:prstGeom prst="ellipse">
            <a:avLst/>
          </a:prstGeom>
          <a:solidFill>
            <a:srgbClr val="34A853"/>
          </a:solidFill>
          <a:ln w="38100" cap="flat" cmpd="sng">
            <a:solidFill>
              <a:srgbClr val="34A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706381bd2f_0_550"/>
          <p:cNvSpPr txBox="1"/>
          <p:nvPr/>
        </p:nvSpPr>
        <p:spPr>
          <a:xfrm>
            <a:off x="1421938" y="4240299"/>
            <a:ext cx="9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etc...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3" name="Google Shape;193;g3706381bd2f_0_550"/>
          <p:cNvSpPr txBox="1"/>
          <p:nvPr/>
        </p:nvSpPr>
        <p:spPr>
          <a:xfrm>
            <a:off x="8057971" y="6319200"/>
            <a:ext cx="423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Image Credit: Google Alpha Earth</a:t>
            </a:r>
            <a:endParaRPr sz="1900" dirty="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BCC6E-7B55-30E9-0663-CDB8E56C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8353E63-175B-4862-D035-43948873A475}"/>
              </a:ext>
            </a:extLst>
          </p:cNvPr>
          <p:cNvSpPr/>
          <p:nvPr/>
        </p:nvSpPr>
        <p:spPr>
          <a:xfrm>
            <a:off x="-16608" y="4922946"/>
            <a:ext cx="1066425" cy="6888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A503629-B679-305F-BC3A-F57E840B1C77}"/>
              </a:ext>
            </a:extLst>
          </p:cNvPr>
          <p:cNvSpPr txBox="1"/>
          <p:nvPr/>
        </p:nvSpPr>
        <p:spPr>
          <a:xfrm>
            <a:off x="42113" y="3046222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 sz="1600">
                <a:solidFill>
                  <a:schemeClr val="bg1"/>
                </a:solidFill>
              </a:rPr>
              <a:t>Paradigm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3DB6DF3-FEA0-22D7-E3E3-81DB20966289}"/>
              </a:ext>
            </a:extLst>
          </p:cNvPr>
          <p:cNvSpPr/>
          <p:nvPr/>
        </p:nvSpPr>
        <p:spPr>
          <a:xfrm>
            <a:off x="-40199" y="-5923455"/>
            <a:ext cx="1066425" cy="6888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E0BD3EF-43DD-9100-B864-13BBFB1D04EC}"/>
              </a:ext>
            </a:extLst>
          </p:cNvPr>
          <p:cNvSpPr/>
          <p:nvPr/>
        </p:nvSpPr>
        <p:spPr>
          <a:xfrm>
            <a:off x="18866" y="-5707033"/>
            <a:ext cx="73152" cy="25603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FC2DC6A-3E74-4E01-0AFB-74D539BF3133}"/>
              </a:ext>
            </a:extLst>
          </p:cNvPr>
          <p:cNvSpPr/>
          <p:nvPr/>
        </p:nvSpPr>
        <p:spPr>
          <a:xfrm>
            <a:off x="18866" y="-3791000"/>
            <a:ext cx="73152" cy="25603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4A412BC-A628-424D-FF17-B4730596C4A8}"/>
              </a:ext>
            </a:extLst>
          </p:cNvPr>
          <p:cNvSpPr/>
          <p:nvPr/>
        </p:nvSpPr>
        <p:spPr>
          <a:xfrm>
            <a:off x="18866" y="-1759468"/>
            <a:ext cx="73152" cy="25603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472A936-2808-35A2-7A12-373655741ABB}"/>
              </a:ext>
            </a:extLst>
          </p:cNvPr>
          <p:cNvSpPr txBox="1"/>
          <p:nvPr/>
        </p:nvSpPr>
        <p:spPr>
          <a:xfrm>
            <a:off x="-18662" y="-5755472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/>
              <a:t>SSL</a:t>
            </a:r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CAC43C2-2076-CFBE-3AD2-F71BBD805906}"/>
              </a:ext>
            </a:extLst>
          </p:cNvPr>
          <p:cNvSpPr txBox="1"/>
          <p:nvPr/>
        </p:nvSpPr>
        <p:spPr>
          <a:xfrm>
            <a:off x="-9925" y="-3970105"/>
            <a:ext cx="116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Barlow Twins (BT)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6E5EB8D-9D4C-9040-EB26-AB1C477D3BB9}"/>
              </a:ext>
            </a:extLst>
          </p:cNvPr>
          <p:cNvSpPr txBox="1"/>
          <p:nvPr/>
        </p:nvSpPr>
        <p:spPr>
          <a:xfrm>
            <a:off x="3649" y="-1803295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 sz="1600">
                <a:solidFill>
                  <a:schemeClr val="bg1"/>
                </a:solidFill>
              </a:rPr>
              <a:t>BT for RS  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50" name="图形 49">
            <a:extLst>
              <a:ext uri="{FF2B5EF4-FFF2-40B4-BE49-F238E27FC236}">
                <a16:creationId xmlns:a16="http://schemas.microsoft.com/office/drawing/2014/main" id="{42B01686-54FC-BF1A-B7FC-A4E74E24A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  <p:grpSp>
        <p:nvGrpSpPr>
          <p:cNvPr id="3" name="组合 58">
            <a:extLst>
              <a:ext uri="{FF2B5EF4-FFF2-40B4-BE49-F238E27FC236}">
                <a16:creationId xmlns:a16="http://schemas.microsoft.com/office/drawing/2014/main" id="{0EDEAC9B-BA17-1E82-9F27-41C2120327CA}"/>
              </a:ext>
            </a:extLst>
          </p:cNvPr>
          <p:cNvGrpSpPr/>
          <p:nvPr/>
        </p:nvGrpSpPr>
        <p:grpSpPr>
          <a:xfrm>
            <a:off x="1356197" y="2138081"/>
            <a:ext cx="2291405" cy="2222459"/>
            <a:chOff x="510172" y="504742"/>
            <a:chExt cx="2291405" cy="2222459"/>
          </a:xfrm>
        </p:grpSpPr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313EB5A7-1EBA-984F-9992-69F948050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777" y="740465"/>
              <a:ext cx="1193800" cy="1193800"/>
            </a:xfrm>
            <a:prstGeom prst="rect">
              <a:avLst/>
            </a:prstGeom>
            <a:ln w="22225">
              <a:solidFill>
                <a:schemeClr val="tx1"/>
              </a:solidFill>
            </a:ln>
            <a:scene3d>
              <a:camera prst="isometricOffAxis1Left">
                <a:rot lat="1200000" lon="2400000" rev="0"/>
              </a:camera>
              <a:lightRig rig="threePt" dir="t"/>
            </a:scene3d>
          </p:spPr>
        </p:pic>
        <p:pic>
          <p:nvPicPr>
            <p:cNvPr id="5" name="图片 14">
              <a:extLst>
                <a:ext uri="{FF2B5EF4-FFF2-40B4-BE49-F238E27FC236}">
                  <a16:creationId xmlns:a16="http://schemas.microsoft.com/office/drawing/2014/main" id="{912CA6E8-C665-7A44-C18A-7DD7D0A05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09" y="1093507"/>
              <a:ext cx="1193800" cy="1193800"/>
            </a:xfrm>
            <a:prstGeom prst="rect">
              <a:avLst/>
            </a:prstGeom>
            <a:ln w="22225">
              <a:solidFill>
                <a:schemeClr val="tx1"/>
              </a:solidFill>
            </a:ln>
            <a:scene3d>
              <a:camera prst="isometricOffAxis1Left">
                <a:rot lat="1200000" lon="2400000" rev="0"/>
              </a:camera>
              <a:lightRig rig="threePt" dir="t"/>
            </a:scene3d>
          </p:spPr>
        </p:pic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E8EAF57D-94A7-4D32-546C-E17B4FB55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506" y="1236876"/>
              <a:ext cx="1193800" cy="1193800"/>
            </a:xfrm>
            <a:prstGeom prst="rect">
              <a:avLst/>
            </a:prstGeom>
            <a:ln w="22225">
              <a:solidFill>
                <a:schemeClr val="tx1"/>
              </a:solidFill>
            </a:ln>
            <a:scene3d>
              <a:camera prst="isometricOffAxis1Left">
                <a:rot lat="1200000" lon="2400000" rev="0"/>
              </a:camera>
              <a:lightRig rig="threePt" dir="t"/>
            </a:scene3d>
          </p:spPr>
        </p:pic>
        <p:cxnSp>
          <p:nvCxnSpPr>
            <p:cNvPr id="20" name="直接箭头连接符 23">
              <a:extLst>
                <a:ext uri="{FF2B5EF4-FFF2-40B4-BE49-F238E27FC236}">
                  <a16:creationId xmlns:a16="http://schemas.microsoft.com/office/drawing/2014/main" id="{79867DC6-C6D0-C00E-3736-9B3AEDA61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3105" y="2113136"/>
              <a:ext cx="964461" cy="6140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4">
              <a:extLst>
                <a:ext uri="{FF2B5EF4-FFF2-40B4-BE49-F238E27FC236}">
                  <a16:creationId xmlns:a16="http://schemas.microsoft.com/office/drawing/2014/main" id="{AFCB9F22-D54A-DFFB-2D12-9E6C6456B72E}"/>
                </a:ext>
              </a:extLst>
            </p:cNvPr>
            <p:cNvSpPr txBox="1"/>
            <p:nvPr/>
          </p:nvSpPr>
          <p:spPr>
            <a:xfrm>
              <a:off x="2062059" y="2356959"/>
              <a:ext cx="526106" cy="276999"/>
            </a:xfrm>
            <a:prstGeom prst="rect">
              <a:avLst/>
            </a:prstGeom>
            <a:noFill/>
            <a:scene3d>
              <a:camera prst="orthographicFront">
                <a:rot lat="9600000" lon="13200000" rev="138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200" b="1"/>
                <a:t>Time</a:t>
              </a:r>
            </a:p>
          </p:txBody>
        </p:sp>
        <p:sp>
          <p:nvSpPr>
            <p:cNvPr id="22" name="文本框 25">
              <a:extLst>
                <a:ext uri="{FF2B5EF4-FFF2-40B4-BE49-F238E27FC236}">
                  <a16:creationId xmlns:a16="http://schemas.microsoft.com/office/drawing/2014/main" id="{171A626C-9210-51F6-A65C-A4BA55EFDCAE}"/>
                </a:ext>
              </a:extLst>
            </p:cNvPr>
            <p:cNvSpPr txBox="1"/>
            <p:nvPr/>
          </p:nvSpPr>
          <p:spPr>
            <a:xfrm rot="19645800">
              <a:off x="1994625" y="1928950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……</a:t>
              </a:r>
            </a:p>
          </p:txBody>
        </p:sp>
        <p:grpSp>
          <p:nvGrpSpPr>
            <p:cNvPr id="23" name="组合 27">
              <a:extLst>
                <a:ext uri="{FF2B5EF4-FFF2-40B4-BE49-F238E27FC236}">
                  <a16:creationId xmlns:a16="http://schemas.microsoft.com/office/drawing/2014/main" id="{A7DB4164-F5D7-1D3B-F783-4ABE8F60FA32}"/>
                </a:ext>
              </a:extLst>
            </p:cNvPr>
            <p:cNvGrpSpPr/>
            <p:nvPr/>
          </p:nvGrpSpPr>
          <p:grpSpPr>
            <a:xfrm>
              <a:off x="625503" y="1380246"/>
              <a:ext cx="1193800" cy="1193800"/>
              <a:chOff x="1070604" y="1217686"/>
              <a:chExt cx="1193800" cy="1193800"/>
            </a:xfrm>
          </p:grpSpPr>
          <p:pic>
            <p:nvPicPr>
              <p:cNvPr id="31" name="图片 29">
                <a:extLst>
                  <a:ext uri="{FF2B5EF4-FFF2-40B4-BE49-F238E27FC236}">
                    <a16:creationId xmlns:a16="http://schemas.microsoft.com/office/drawing/2014/main" id="{2E3C80F3-1C17-0738-F70B-E82268A70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0604" y="1217686"/>
                <a:ext cx="1193800" cy="119380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  <a:scene3d>
                <a:camera prst="isometricOffAxis1Left">
                  <a:rot lat="1200000" lon="2400000" rev="0"/>
                </a:camera>
                <a:lightRig rig="threePt" dir="t"/>
              </a:scene3d>
            </p:spPr>
          </p:pic>
          <p:sp>
            <p:nvSpPr>
              <p:cNvPr id="32" name="矩形 30">
                <a:extLst>
                  <a:ext uri="{FF2B5EF4-FFF2-40B4-BE49-F238E27FC236}">
                    <a16:creationId xmlns:a16="http://schemas.microsoft.com/office/drawing/2014/main" id="{1B83DE30-04B7-C7D0-98C8-BF70F5B812D8}"/>
                  </a:ext>
                </a:extLst>
              </p:cNvPr>
              <p:cNvSpPr/>
              <p:nvPr/>
            </p:nvSpPr>
            <p:spPr>
              <a:xfrm>
                <a:off x="1979855" y="1672704"/>
                <a:ext cx="80542" cy="80542"/>
              </a:xfrm>
              <a:prstGeom prst="rect">
                <a:avLst/>
              </a:prstGeom>
              <a:solidFill>
                <a:schemeClr val="bg1">
                  <a:lumMod val="85000"/>
                  <a:alpha val="53000"/>
                </a:schemeClr>
              </a:solidFill>
              <a:ln w="9525">
                <a:solidFill>
                  <a:srgbClr val="C00000"/>
                </a:solidFill>
                <a:prstDash val="solid"/>
              </a:ln>
              <a:scene3d>
                <a:camera prst="orthographicFront">
                  <a:rot lat="1200000" lon="2400000" rev="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文本框 28">
              <a:extLst>
                <a:ext uri="{FF2B5EF4-FFF2-40B4-BE49-F238E27FC236}">
                  <a16:creationId xmlns:a16="http://schemas.microsoft.com/office/drawing/2014/main" id="{CC10F05A-53E0-19F7-9195-D3F5E20B8D5A}"/>
                </a:ext>
              </a:extLst>
            </p:cNvPr>
            <p:cNvSpPr txBox="1"/>
            <p:nvPr/>
          </p:nvSpPr>
          <p:spPr>
            <a:xfrm>
              <a:off x="510172" y="1177756"/>
              <a:ext cx="327334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T1</a:t>
              </a:r>
            </a:p>
          </p:txBody>
        </p:sp>
        <p:sp>
          <p:nvSpPr>
            <p:cNvPr id="26" name="文本框 31">
              <a:extLst>
                <a:ext uri="{FF2B5EF4-FFF2-40B4-BE49-F238E27FC236}">
                  <a16:creationId xmlns:a16="http://schemas.microsoft.com/office/drawing/2014/main" id="{E0B02D5C-0AC4-9BE2-6F18-42393887358A}"/>
                </a:ext>
              </a:extLst>
            </p:cNvPr>
            <p:cNvSpPr txBox="1"/>
            <p:nvPr/>
          </p:nvSpPr>
          <p:spPr>
            <a:xfrm>
              <a:off x="712931" y="1017872"/>
              <a:ext cx="327334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T2</a:t>
              </a:r>
            </a:p>
          </p:txBody>
        </p:sp>
        <p:sp>
          <p:nvSpPr>
            <p:cNvPr id="29" name="文本框 32">
              <a:extLst>
                <a:ext uri="{FF2B5EF4-FFF2-40B4-BE49-F238E27FC236}">
                  <a16:creationId xmlns:a16="http://schemas.microsoft.com/office/drawing/2014/main" id="{CEADD79C-51DC-1B74-787D-E4A52E2625CC}"/>
                </a:ext>
              </a:extLst>
            </p:cNvPr>
            <p:cNvSpPr txBox="1"/>
            <p:nvPr/>
          </p:nvSpPr>
          <p:spPr>
            <a:xfrm>
              <a:off x="916764" y="874021"/>
              <a:ext cx="327334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T3</a:t>
              </a:r>
            </a:p>
          </p:txBody>
        </p:sp>
        <p:sp>
          <p:nvSpPr>
            <p:cNvPr id="30" name="文本框 33">
              <a:extLst>
                <a:ext uri="{FF2B5EF4-FFF2-40B4-BE49-F238E27FC236}">
                  <a16:creationId xmlns:a16="http://schemas.microsoft.com/office/drawing/2014/main" id="{7F0499F2-041C-36FF-B58A-4308B4C9667F}"/>
                </a:ext>
              </a:extLst>
            </p:cNvPr>
            <p:cNvSpPr txBox="1"/>
            <p:nvPr/>
          </p:nvSpPr>
          <p:spPr>
            <a:xfrm>
              <a:off x="1477071" y="504742"/>
              <a:ext cx="330540" cy="261610"/>
            </a:xfrm>
            <a:prstGeom prst="rect">
              <a:avLst/>
            </a:prstGeom>
            <a:noFill/>
            <a:scene3d>
              <a:camera prst="orthographicFront">
                <a:rot lat="1200000" lon="2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z="1100"/>
                <a:t>Tp</a:t>
              </a:r>
            </a:p>
          </p:txBody>
        </p:sp>
      </p:grpSp>
      <p:sp>
        <p:nvSpPr>
          <p:cNvPr id="34" name="文本框 21">
            <a:extLst>
              <a:ext uri="{FF2B5EF4-FFF2-40B4-BE49-F238E27FC236}">
                <a16:creationId xmlns:a16="http://schemas.microsoft.com/office/drawing/2014/main" id="{7335A93A-2AB6-28A7-5E1B-8911BADD28E1}"/>
              </a:ext>
            </a:extLst>
          </p:cNvPr>
          <p:cNvSpPr txBox="1"/>
          <p:nvPr/>
        </p:nvSpPr>
        <p:spPr>
          <a:xfrm>
            <a:off x="1843340" y="1395397"/>
            <a:ext cx="1643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Cloud corrupted</a:t>
            </a:r>
          </a:p>
          <a:p>
            <a:r>
              <a:rPr lang="en-US" altLang="zh-CN" sz="1600"/>
              <a:t>Sentinel-2 MSI</a:t>
            </a:r>
            <a:endParaRPr lang="en-GB" sz="1600"/>
          </a:p>
        </p:txBody>
      </p:sp>
      <p:pic>
        <p:nvPicPr>
          <p:cNvPr id="37" name="Picture 36" descr="A satellite view of europe&#10;&#10;AI-generated content may be incorrect.">
            <a:extLst>
              <a:ext uri="{FF2B5EF4-FFF2-40B4-BE49-F238E27FC236}">
                <a16:creationId xmlns:a16="http://schemas.microsoft.com/office/drawing/2014/main" id="{62E1E308-6B79-3681-32F1-CCD9819A3F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136" y="1173203"/>
            <a:ext cx="6850225" cy="41101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7CFEC9-C074-2B03-A455-C660A2617D90}"/>
              </a:ext>
            </a:extLst>
          </p:cNvPr>
          <p:cNvSpPr txBox="1"/>
          <p:nvPr/>
        </p:nvSpPr>
        <p:spPr>
          <a:xfrm>
            <a:off x="1116585" y="6591179"/>
            <a:ext cx="621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https://</a:t>
            </a:r>
            <a:r>
              <a:rPr lang="en-US" sz="1200" err="1"/>
              <a:t>www.esa.int</a:t>
            </a:r>
            <a:r>
              <a:rPr lang="en-US" sz="1200"/>
              <a:t>/</a:t>
            </a:r>
            <a:r>
              <a:rPr lang="en-US" sz="1200" err="1"/>
              <a:t>ESA_Multimedia</a:t>
            </a:r>
            <a:r>
              <a:rPr lang="en-US" sz="1200"/>
              <a:t>/Images/2018/05/Cloud-free_Europe_from_Sentinel-3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E5F440D-C3EE-3D68-15E7-D1304D7A3F49}"/>
              </a:ext>
            </a:extLst>
          </p:cNvPr>
          <p:cNvSpPr/>
          <p:nvPr/>
        </p:nvSpPr>
        <p:spPr>
          <a:xfrm>
            <a:off x="3922696" y="3149344"/>
            <a:ext cx="601980" cy="35953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8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96010-3F30-1EC9-092B-1E761434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16636F9C-2228-DCF8-2A59-90878662B8A0}"/>
              </a:ext>
            </a:extLst>
          </p:cNvPr>
          <p:cNvSpPr txBox="1"/>
          <p:nvPr/>
        </p:nvSpPr>
        <p:spPr>
          <a:xfrm>
            <a:off x="1705825" y="978334"/>
            <a:ext cx="6061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But compositing </a:t>
            </a:r>
            <a:r>
              <a:rPr lang="en-US" sz="2400" b="1">
                <a:solidFill>
                  <a:srgbClr val="FF0000"/>
                </a:solidFill>
              </a:rPr>
              <a:t>hides</a:t>
            </a:r>
            <a:r>
              <a:rPr lang="en-US" sz="2400" b="1"/>
              <a:t> the </a:t>
            </a:r>
            <a:r>
              <a:rPr lang="en-US" sz="2400" b="1">
                <a:solidFill>
                  <a:srgbClr val="FF0000"/>
                </a:solidFill>
              </a:rPr>
              <a:t>temporal signal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F5D5EBD-081D-0F2E-D767-53DC475FBE37}"/>
              </a:ext>
            </a:extLst>
          </p:cNvPr>
          <p:cNvSpPr/>
          <p:nvPr/>
        </p:nvSpPr>
        <p:spPr>
          <a:xfrm>
            <a:off x="-40199" y="-5923455"/>
            <a:ext cx="1066425" cy="6888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9DF8EE5-F4F9-B920-990E-29F1BE4140FE}"/>
              </a:ext>
            </a:extLst>
          </p:cNvPr>
          <p:cNvSpPr/>
          <p:nvPr/>
        </p:nvSpPr>
        <p:spPr>
          <a:xfrm>
            <a:off x="18866" y="-5707033"/>
            <a:ext cx="73152" cy="25603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4E354CD-E1BD-2D65-1C1A-BA9C75DCF8A0}"/>
              </a:ext>
            </a:extLst>
          </p:cNvPr>
          <p:cNvSpPr/>
          <p:nvPr/>
        </p:nvSpPr>
        <p:spPr>
          <a:xfrm>
            <a:off x="18866" y="-3791000"/>
            <a:ext cx="73152" cy="25603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6561B13-B310-C9A1-B745-B5101F760B0C}"/>
              </a:ext>
            </a:extLst>
          </p:cNvPr>
          <p:cNvSpPr/>
          <p:nvPr/>
        </p:nvSpPr>
        <p:spPr>
          <a:xfrm>
            <a:off x="18866" y="-1759468"/>
            <a:ext cx="73152" cy="25603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Berlin Sans FB" panose="020E0602020502020306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29A5F5C-1315-6872-E241-A873FB271EAB}"/>
              </a:ext>
            </a:extLst>
          </p:cNvPr>
          <p:cNvSpPr txBox="1"/>
          <p:nvPr/>
        </p:nvSpPr>
        <p:spPr>
          <a:xfrm>
            <a:off x="-18662" y="-5755472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/>
              <a:t>SSL</a:t>
            </a:r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01B50B1-52AD-908B-2369-4FE9E55AFD69}"/>
              </a:ext>
            </a:extLst>
          </p:cNvPr>
          <p:cNvSpPr txBox="1"/>
          <p:nvPr/>
        </p:nvSpPr>
        <p:spPr>
          <a:xfrm>
            <a:off x="-9925" y="-3970105"/>
            <a:ext cx="116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Barlow Twins (BT)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AD47776-4174-8EDF-92F4-1CDB23B94290}"/>
              </a:ext>
            </a:extLst>
          </p:cNvPr>
          <p:cNvSpPr txBox="1"/>
          <p:nvPr/>
        </p:nvSpPr>
        <p:spPr>
          <a:xfrm>
            <a:off x="3649" y="-1803295"/>
            <a:ext cx="109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ern="100">
                <a:solidFill>
                  <a:srgbClr val="C55A11"/>
                </a:solidFill>
                <a:effectLst/>
                <a:latin typeface="Berlin Sans FB" panose="020E0602020502020306" pitchFamily="34" charset="0"/>
                <a:ea typeface="宋体" panose="02010600030101010101" pitchFamily="2" charset="-122"/>
              </a:defRPr>
            </a:lvl1pPr>
          </a:lstStyle>
          <a:p>
            <a:r>
              <a:rPr lang="en-US" altLang="zh-CN" sz="1600">
                <a:solidFill>
                  <a:schemeClr val="bg1"/>
                </a:solidFill>
              </a:rPr>
              <a:t>BT for RS  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50" name="图形 49">
            <a:extLst>
              <a:ext uri="{FF2B5EF4-FFF2-40B4-BE49-F238E27FC236}">
                <a16:creationId xmlns:a16="http://schemas.microsoft.com/office/drawing/2014/main" id="{78E8DE57-B78B-A330-D1A6-76C0C4DE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2361" y="6093224"/>
            <a:ext cx="554389" cy="696468"/>
          </a:xfrm>
          <a:prstGeom prst="rect">
            <a:avLst/>
          </a:prstGeom>
        </p:spPr>
      </p:pic>
      <p:sp>
        <p:nvSpPr>
          <p:cNvPr id="41" name="任意多边形: 形状 35">
            <a:extLst>
              <a:ext uri="{FF2B5EF4-FFF2-40B4-BE49-F238E27FC236}">
                <a16:creationId xmlns:a16="http://schemas.microsoft.com/office/drawing/2014/main" id="{890B9D95-50BF-C05D-30FB-8D9EF6ADD8BC}"/>
              </a:ext>
            </a:extLst>
          </p:cNvPr>
          <p:cNvSpPr/>
          <p:nvPr/>
        </p:nvSpPr>
        <p:spPr>
          <a:xfrm flipH="1">
            <a:off x="5119000" y="30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任意多边形: 形状 36">
            <a:extLst>
              <a:ext uri="{FF2B5EF4-FFF2-40B4-BE49-F238E27FC236}">
                <a16:creationId xmlns:a16="http://schemas.microsoft.com/office/drawing/2014/main" id="{AF45C423-7272-1FF6-1711-7C6E158D3D18}"/>
              </a:ext>
            </a:extLst>
          </p:cNvPr>
          <p:cNvSpPr/>
          <p:nvPr/>
        </p:nvSpPr>
        <p:spPr>
          <a:xfrm flipH="1">
            <a:off x="5269000" y="30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任意多边形: 形状 37">
            <a:extLst>
              <a:ext uri="{FF2B5EF4-FFF2-40B4-BE49-F238E27FC236}">
                <a16:creationId xmlns:a16="http://schemas.microsoft.com/office/drawing/2014/main" id="{0423266D-04EC-47F9-3E42-6367AAAADF48}"/>
              </a:ext>
            </a:extLst>
          </p:cNvPr>
          <p:cNvSpPr/>
          <p:nvPr/>
        </p:nvSpPr>
        <p:spPr>
          <a:xfrm flipH="1">
            <a:off x="5419000" y="30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任意多边形: 形状 38">
            <a:extLst>
              <a:ext uri="{FF2B5EF4-FFF2-40B4-BE49-F238E27FC236}">
                <a16:creationId xmlns:a16="http://schemas.microsoft.com/office/drawing/2014/main" id="{8E13C20D-86A4-F4EC-CDB7-4AD5A5BD4539}"/>
              </a:ext>
            </a:extLst>
          </p:cNvPr>
          <p:cNvSpPr/>
          <p:nvPr/>
        </p:nvSpPr>
        <p:spPr>
          <a:xfrm flipH="1">
            <a:off x="5569000" y="30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任意多边形: 形状 39">
            <a:extLst>
              <a:ext uri="{FF2B5EF4-FFF2-40B4-BE49-F238E27FC236}">
                <a16:creationId xmlns:a16="http://schemas.microsoft.com/office/drawing/2014/main" id="{5E7215F1-6BC4-A32D-7709-2724AE4CF38B}"/>
              </a:ext>
            </a:extLst>
          </p:cNvPr>
          <p:cNvSpPr/>
          <p:nvPr/>
        </p:nvSpPr>
        <p:spPr>
          <a:xfrm flipH="1">
            <a:off x="5719000" y="30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任意多边形: 形状 40">
            <a:extLst>
              <a:ext uri="{FF2B5EF4-FFF2-40B4-BE49-F238E27FC236}">
                <a16:creationId xmlns:a16="http://schemas.microsoft.com/office/drawing/2014/main" id="{25ACFF15-4D2B-1A67-3418-45C4D41CA2BA}"/>
              </a:ext>
            </a:extLst>
          </p:cNvPr>
          <p:cNvSpPr/>
          <p:nvPr/>
        </p:nvSpPr>
        <p:spPr>
          <a:xfrm flipH="1">
            <a:off x="5869000" y="30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任意多边形: 形状 41">
            <a:extLst>
              <a:ext uri="{FF2B5EF4-FFF2-40B4-BE49-F238E27FC236}">
                <a16:creationId xmlns:a16="http://schemas.microsoft.com/office/drawing/2014/main" id="{6641FA3E-AE2E-7F07-D0DB-A598CDD4351D}"/>
              </a:ext>
            </a:extLst>
          </p:cNvPr>
          <p:cNvSpPr/>
          <p:nvPr/>
        </p:nvSpPr>
        <p:spPr>
          <a:xfrm flipH="1">
            <a:off x="5119000" y="32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任意多边形: 形状 42">
            <a:extLst>
              <a:ext uri="{FF2B5EF4-FFF2-40B4-BE49-F238E27FC236}">
                <a16:creationId xmlns:a16="http://schemas.microsoft.com/office/drawing/2014/main" id="{9027879A-3F95-AE0D-BBB2-59D30D25154F}"/>
              </a:ext>
            </a:extLst>
          </p:cNvPr>
          <p:cNvSpPr/>
          <p:nvPr/>
        </p:nvSpPr>
        <p:spPr>
          <a:xfrm flipH="1">
            <a:off x="5269000" y="32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任意多边形: 形状 43">
            <a:extLst>
              <a:ext uri="{FF2B5EF4-FFF2-40B4-BE49-F238E27FC236}">
                <a16:creationId xmlns:a16="http://schemas.microsoft.com/office/drawing/2014/main" id="{77CE2F15-0E74-266A-5DF0-38482F845E65}"/>
              </a:ext>
            </a:extLst>
          </p:cNvPr>
          <p:cNvSpPr/>
          <p:nvPr/>
        </p:nvSpPr>
        <p:spPr>
          <a:xfrm flipH="1">
            <a:off x="5419000" y="32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任意多边形: 形状 44">
            <a:extLst>
              <a:ext uri="{FF2B5EF4-FFF2-40B4-BE49-F238E27FC236}">
                <a16:creationId xmlns:a16="http://schemas.microsoft.com/office/drawing/2014/main" id="{CF326FDC-9C6F-D990-7F02-1E7B0BC75A92}"/>
              </a:ext>
            </a:extLst>
          </p:cNvPr>
          <p:cNvSpPr/>
          <p:nvPr/>
        </p:nvSpPr>
        <p:spPr>
          <a:xfrm flipH="1">
            <a:off x="5569000" y="32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任意多边形: 形状 45">
            <a:extLst>
              <a:ext uri="{FF2B5EF4-FFF2-40B4-BE49-F238E27FC236}">
                <a16:creationId xmlns:a16="http://schemas.microsoft.com/office/drawing/2014/main" id="{DCB47610-66E3-DA65-BAE8-6F18C6B695A7}"/>
              </a:ext>
            </a:extLst>
          </p:cNvPr>
          <p:cNvSpPr/>
          <p:nvPr/>
        </p:nvSpPr>
        <p:spPr>
          <a:xfrm flipH="1">
            <a:off x="5719000" y="32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任意多边形: 形状 46">
            <a:extLst>
              <a:ext uri="{FF2B5EF4-FFF2-40B4-BE49-F238E27FC236}">
                <a16:creationId xmlns:a16="http://schemas.microsoft.com/office/drawing/2014/main" id="{7C512A4F-9DEF-2724-19FB-D8C786EA8D35}"/>
              </a:ext>
            </a:extLst>
          </p:cNvPr>
          <p:cNvSpPr/>
          <p:nvPr/>
        </p:nvSpPr>
        <p:spPr>
          <a:xfrm flipH="1">
            <a:off x="5869000" y="32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任意多边形: 形状 47">
            <a:extLst>
              <a:ext uri="{FF2B5EF4-FFF2-40B4-BE49-F238E27FC236}">
                <a16:creationId xmlns:a16="http://schemas.microsoft.com/office/drawing/2014/main" id="{D83DAD6A-7BA6-5470-3913-D49B5C8E8D9D}"/>
              </a:ext>
            </a:extLst>
          </p:cNvPr>
          <p:cNvSpPr/>
          <p:nvPr/>
        </p:nvSpPr>
        <p:spPr>
          <a:xfrm flipH="1">
            <a:off x="5119000" y="33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任意多边形: 形状 48">
            <a:extLst>
              <a:ext uri="{FF2B5EF4-FFF2-40B4-BE49-F238E27FC236}">
                <a16:creationId xmlns:a16="http://schemas.microsoft.com/office/drawing/2014/main" id="{635AE34C-9703-00D3-8EAB-6AD3A694C905}"/>
              </a:ext>
            </a:extLst>
          </p:cNvPr>
          <p:cNvSpPr/>
          <p:nvPr/>
        </p:nvSpPr>
        <p:spPr>
          <a:xfrm flipH="1">
            <a:off x="5269000" y="33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任意多边形: 形状 49">
            <a:extLst>
              <a:ext uri="{FF2B5EF4-FFF2-40B4-BE49-F238E27FC236}">
                <a16:creationId xmlns:a16="http://schemas.microsoft.com/office/drawing/2014/main" id="{24AA23FD-91DC-A00D-7D67-F37E17F95DA4}"/>
              </a:ext>
            </a:extLst>
          </p:cNvPr>
          <p:cNvSpPr/>
          <p:nvPr/>
        </p:nvSpPr>
        <p:spPr>
          <a:xfrm flipH="1">
            <a:off x="5419000" y="33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任意多边形: 形状 50">
            <a:extLst>
              <a:ext uri="{FF2B5EF4-FFF2-40B4-BE49-F238E27FC236}">
                <a16:creationId xmlns:a16="http://schemas.microsoft.com/office/drawing/2014/main" id="{7341810A-6258-DC49-1E0A-771AEAFDD416}"/>
              </a:ext>
            </a:extLst>
          </p:cNvPr>
          <p:cNvSpPr/>
          <p:nvPr/>
        </p:nvSpPr>
        <p:spPr>
          <a:xfrm flipH="1">
            <a:off x="5569000" y="33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任意多边形: 形状 51">
            <a:extLst>
              <a:ext uri="{FF2B5EF4-FFF2-40B4-BE49-F238E27FC236}">
                <a16:creationId xmlns:a16="http://schemas.microsoft.com/office/drawing/2014/main" id="{8302242B-A25C-CF76-E9B8-0E70E6688DC4}"/>
              </a:ext>
            </a:extLst>
          </p:cNvPr>
          <p:cNvSpPr/>
          <p:nvPr/>
        </p:nvSpPr>
        <p:spPr>
          <a:xfrm flipH="1">
            <a:off x="5719000" y="33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任意多边形: 形状 52">
            <a:extLst>
              <a:ext uri="{FF2B5EF4-FFF2-40B4-BE49-F238E27FC236}">
                <a16:creationId xmlns:a16="http://schemas.microsoft.com/office/drawing/2014/main" id="{160F1A37-DC2C-CD3E-AF84-9360D768C389}"/>
              </a:ext>
            </a:extLst>
          </p:cNvPr>
          <p:cNvSpPr/>
          <p:nvPr/>
        </p:nvSpPr>
        <p:spPr>
          <a:xfrm flipH="1">
            <a:off x="5869000" y="33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任意多边形: 形状 53">
            <a:extLst>
              <a:ext uri="{FF2B5EF4-FFF2-40B4-BE49-F238E27FC236}">
                <a16:creationId xmlns:a16="http://schemas.microsoft.com/office/drawing/2014/main" id="{A6DCCA47-37A9-6E7B-06B7-3069E549148B}"/>
              </a:ext>
            </a:extLst>
          </p:cNvPr>
          <p:cNvSpPr/>
          <p:nvPr/>
        </p:nvSpPr>
        <p:spPr>
          <a:xfrm flipH="1">
            <a:off x="5119000" y="35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任意多边形: 形状 54">
            <a:extLst>
              <a:ext uri="{FF2B5EF4-FFF2-40B4-BE49-F238E27FC236}">
                <a16:creationId xmlns:a16="http://schemas.microsoft.com/office/drawing/2014/main" id="{8342A6A7-2883-4C96-722E-B4079B87BC7D}"/>
              </a:ext>
            </a:extLst>
          </p:cNvPr>
          <p:cNvSpPr/>
          <p:nvPr/>
        </p:nvSpPr>
        <p:spPr>
          <a:xfrm flipH="1">
            <a:off x="5269000" y="35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任意多边形: 形状 55">
            <a:extLst>
              <a:ext uri="{FF2B5EF4-FFF2-40B4-BE49-F238E27FC236}">
                <a16:creationId xmlns:a16="http://schemas.microsoft.com/office/drawing/2014/main" id="{21C1ED5B-1EEC-20F0-2730-C0689CB02BBD}"/>
              </a:ext>
            </a:extLst>
          </p:cNvPr>
          <p:cNvSpPr/>
          <p:nvPr/>
        </p:nvSpPr>
        <p:spPr>
          <a:xfrm flipH="1">
            <a:off x="5419000" y="35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任意多边形: 形状 56">
            <a:extLst>
              <a:ext uri="{FF2B5EF4-FFF2-40B4-BE49-F238E27FC236}">
                <a16:creationId xmlns:a16="http://schemas.microsoft.com/office/drawing/2014/main" id="{C89501DF-F2DC-18CA-7B5E-38B19A35278F}"/>
              </a:ext>
            </a:extLst>
          </p:cNvPr>
          <p:cNvSpPr/>
          <p:nvPr/>
        </p:nvSpPr>
        <p:spPr>
          <a:xfrm flipH="1">
            <a:off x="5569000" y="35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任意多边形: 形状 57">
            <a:extLst>
              <a:ext uri="{FF2B5EF4-FFF2-40B4-BE49-F238E27FC236}">
                <a16:creationId xmlns:a16="http://schemas.microsoft.com/office/drawing/2014/main" id="{94E56F5F-9524-1E05-9311-160113E01518}"/>
              </a:ext>
            </a:extLst>
          </p:cNvPr>
          <p:cNvSpPr/>
          <p:nvPr/>
        </p:nvSpPr>
        <p:spPr>
          <a:xfrm flipH="1">
            <a:off x="5719000" y="35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任意多边形: 形状 58">
            <a:extLst>
              <a:ext uri="{FF2B5EF4-FFF2-40B4-BE49-F238E27FC236}">
                <a16:creationId xmlns:a16="http://schemas.microsoft.com/office/drawing/2014/main" id="{DAD428FF-8FD5-99CA-65FC-F3576AAB1D6B}"/>
              </a:ext>
            </a:extLst>
          </p:cNvPr>
          <p:cNvSpPr/>
          <p:nvPr/>
        </p:nvSpPr>
        <p:spPr>
          <a:xfrm flipH="1">
            <a:off x="5869000" y="35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任意多边形: 形状 59">
            <a:extLst>
              <a:ext uri="{FF2B5EF4-FFF2-40B4-BE49-F238E27FC236}">
                <a16:creationId xmlns:a16="http://schemas.microsoft.com/office/drawing/2014/main" id="{7A040C35-15EF-A6E2-FBE8-340382601EFD}"/>
              </a:ext>
            </a:extLst>
          </p:cNvPr>
          <p:cNvSpPr/>
          <p:nvPr/>
        </p:nvSpPr>
        <p:spPr>
          <a:xfrm flipH="1">
            <a:off x="5119000" y="36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任意多边形: 形状 60">
            <a:extLst>
              <a:ext uri="{FF2B5EF4-FFF2-40B4-BE49-F238E27FC236}">
                <a16:creationId xmlns:a16="http://schemas.microsoft.com/office/drawing/2014/main" id="{82DB2F6C-5FC6-9429-B668-6DE7D648D143}"/>
              </a:ext>
            </a:extLst>
          </p:cNvPr>
          <p:cNvSpPr/>
          <p:nvPr/>
        </p:nvSpPr>
        <p:spPr>
          <a:xfrm flipH="1">
            <a:off x="5269000" y="36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任意多边形: 形状 61">
            <a:extLst>
              <a:ext uri="{FF2B5EF4-FFF2-40B4-BE49-F238E27FC236}">
                <a16:creationId xmlns:a16="http://schemas.microsoft.com/office/drawing/2014/main" id="{EF21A03A-0AFE-9A77-1B21-0A25A58499E9}"/>
              </a:ext>
            </a:extLst>
          </p:cNvPr>
          <p:cNvSpPr/>
          <p:nvPr/>
        </p:nvSpPr>
        <p:spPr>
          <a:xfrm flipH="1">
            <a:off x="5419000" y="36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任意多边形: 形状 62">
            <a:extLst>
              <a:ext uri="{FF2B5EF4-FFF2-40B4-BE49-F238E27FC236}">
                <a16:creationId xmlns:a16="http://schemas.microsoft.com/office/drawing/2014/main" id="{056CAD1E-59B5-FBBB-891B-31AC961E82F6}"/>
              </a:ext>
            </a:extLst>
          </p:cNvPr>
          <p:cNvSpPr/>
          <p:nvPr/>
        </p:nvSpPr>
        <p:spPr>
          <a:xfrm flipH="1">
            <a:off x="5569000" y="36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任意多边形: 形状 63">
            <a:extLst>
              <a:ext uri="{FF2B5EF4-FFF2-40B4-BE49-F238E27FC236}">
                <a16:creationId xmlns:a16="http://schemas.microsoft.com/office/drawing/2014/main" id="{7A42A914-44B9-1340-44F2-20B4E3F7BD15}"/>
              </a:ext>
            </a:extLst>
          </p:cNvPr>
          <p:cNvSpPr/>
          <p:nvPr/>
        </p:nvSpPr>
        <p:spPr>
          <a:xfrm flipH="1">
            <a:off x="5719000" y="36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任意多边形: 形状 64">
            <a:extLst>
              <a:ext uri="{FF2B5EF4-FFF2-40B4-BE49-F238E27FC236}">
                <a16:creationId xmlns:a16="http://schemas.microsoft.com/office/drawing/2014/main" id="{8F6A6106-B5F6-A764-4F28-F42ACD3B3695}"/>
              </a:ext>
            </a:extLst>
          </p:cNvPr>
          <p:cNvSpPr/>
          <p:nvPr/>
        </p:nvSpPr>
        <p:spPr>
          <a:xfrm flipH="1">
            <a:off x="5869000" y="36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任意多边形: 形状 65">
            <a:extLst>
              <a:ext uri="{FF2B5EF4-FFF2-40B4-BE49-F238E27FC236}">
                <a16:creationId xmlns:a16="http://schemas.microsoft.com/office/drawing/2014/main" id="{D85A2A5B-6EF5-B41D-4C58-661B6B5F66E2}"/>
              </a:ext>
            </a:extLst>
          </p:cNvPr>
          <p:cNvSpPr/>
          <p:nvPr/>
        </p:nvSpPr>
        <p:spPr>
          <a:xfrm flipH="1">
            <a:off x="5119000" y="38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任意多边形: 形状 66">
            <a:extLst>
              <a:ext uri="{FF2B5EF4-FFF2-40B4-BE49-F238E27FC236}">
                <a16:creationId xmlns:a16="http://schemas.microsoft.com/office/drawing/2014/main" id="{0A0312E2-628B-4552-F8A3-00F87B114B76}"/>
              </a:ext>
            </a:extLst>
          </p:cNvPr>
          <p:cNvSpPr/>
          <p:nvPr/>
        </p:nvSpPr>
        <p:spPr>
          <a:xfrm flipH="1">
            <a:off x="5269000" y="38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任意多边形: 形状 67">
            <a:extLst>
              <a:ext uri="{FF2B5EF4-FFF2-40B4-BE49-F238E27FC236}">
                <a16:creationId xmlns:a16="http://schemas.microsoft.com/office/drawing/2014/main" id="{5FA4B16D-D2A6-E99F-1192-6D5F31A41B64}"/>
              </a:ext>
            </a:extLst>
          </p:cNvPr>
          <p:cNvSpPr/>
          <p:nvPr/>
        </p:nvSpPr>
        <p:spPr>
          <a:xfrm flipH="1">
            <a:off x="5419000" y="38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任意多边形: 形状 68">
            <a:extLst>
              <a:ext uri="{FF2B5EF4-FFF2-40B4-BE49-F238E27FC236}">
                <a16:creationId xmlns:a16="http://schemas.microsoft.com/office/drawing/2014/main" id="{3B4EAD78-6029-D1BF-DD1A-F14698031294}"/>
              </a:ext>
            </a:extLst>
          </p:cNvPr>
          <p:cNvSpPr/>
          <p:nvPr/>
        </p:nvSpPr>
        <p:spPr>
          <a:xfrm flipH="1">
            <a:off x="5569000" y="38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任意多边形: 形状 69">
            <a:extLst>
              <a:ext uri="{FF2B5EF4-FFF2-40B4-BE49-F238E27FC236}">
                <a16:creationId xmlns:a16="http://schemas.microsoft.com/office/drawing/2014/main" id="{F1E298CA-968B-B4F1-8F96-E1B831472BF7}"/>
              </a:ext>
            </a:extLst>
          </p:cNvPr>
          <p:cNvSpPr/>
          <p:nvPr/>
        </p:nvSpPr>
        <p:spPr>
          <a:xfrm flipH="1">
            <a:off x="5719000" y="38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任意多边形: 形状 70">
            <a:extLst>
              <a:ext uri="{FF2B5EF4-FFF2-40B4-BE49-F238E27FC236}">
                <a16:creationId xmlns:a16="http://schemas.microsoft.com/office/drawing/2014/main" id="{2626A5DE-6560-9608-7092-33F50A2F654E}"/>
              </a:ext>
            </a:extLst>
          </p:cNvPr>
          <p:cNvSpPr/>
          <p:nvPr/>
        </p:nvSpPr>
        <p:spPr>
          <a:xfrm flipH="1">
            <a:off x="5869000" y="38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任意多边形: 形状 71">
            <a:extLst>
              <a:ext uri="{FF2B5EF4-FFF2-40B4-BE49-F238E27FC236}">
                <a16:creationId xmlns:a16="http://schemas.microsoft.com/office/drawing/2014/main" id="{8FFE99FB-A22C-C66B-28A3-B7584E923BCE}"/>
              </a:ext>
            </a:extLst>
          </p:cNvPr>
          <p:cNvSpPr/>
          <p:nvPr/>
        </p:nvSpPr>
        <p:spPr>
          <a:xfrm flipH="1">
            <a:off x="5119000" y="39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任意多边形: 形状 72">
            <a:extLst>
              <a:ext uri="{FF2B5EF4-FFF2-40B4-BE49-F238E27FC236}">
                <a16:creationId xmlns:a16="http://schemas.microsoft.com/office/drawing/2014/main" id="{67A8F2E3-1D49-25DE-AFFA-A8EECF50F911}"/>
              </a:ext>
            </a:extLst>
          </p:cNvPr>
          <p:cNvSpPr/>
          <p:nvPr/>
        </p:nvSpPr>
        <p:spPr>
          <a:xfrm flipH="1">
            <a:off x="5269000" y="39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任意多边形: 形状 73">
            <a:extLst>
              <a:ext uri="{FF2B5EF4-FFF2-40B4-BE49-F238E27FC236}">
                <a16:creationId xmlns:a16="http://schemas.microsoft.com/office/drawing/2014/main" id="{6975BD5F-4F11-2882-67BC-3733BBD56A2B}"/>
              </a:ext>
            </a:extLst>
          </p:cNvPr>
          <p:cNvSpPr/>
          <p:nvPr/>
        </p:nvSpPr>
        <p:spPr>
          <a:xfrm flipH="1">
            <a:off x="5419000" y="39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任意多边形: 形状 74">
            <a:extLst>
              <a:ext uri="{FF2B5EF4-FFF2-40B4-BE49-F238E27FC236}">
                <a16:creationId xmlns:a16="http://schemas.microsoft.com/office/drawing/2014/main" id="{1EE5015B-6542-D812-09A9-215A9FB239C8}"/>
              </a:ext>
            </a:extLst>
          </p:cNvPr>
          <p:cNvSpPr/>
          <p:nvPr/>
        </p:nvSpPr>
        <p:spPr>
          <a:xfrm flipH="1">
            <a:off x="5569000" y="39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任意多边形: 形状 75">
            <a:extLst>
              <a:ext uri="{FF2B5EF4-FFF2-40B4-BE49-F238E27FC236}">
                <a16:creationId xmlns:a16="http://schemas.microsoft.com/office/drawing/2014/main" id="{3C3E21DF-CFCB-677B-74D6-BA470B00B871}"/>
              </a:ext>
            </a:extLst>
          </p:cNvPr>
          <p:cNvSpPr/>
          <p:nvPr/>
        </p:nvSpPr>
        <p:spPr>
          <a:xfrm flipH="1">
            <a:off x="5719000" y="39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任意多边形: 形状 76">
            <a:extLst>
              <a:ext uri="{FF2B5EF4-FFF2-40B4-BE49-F238E27FC236}">
                <a16:creationId xmlns:a16="http://schemas.microsoft.com/office/drawing/2014/main" id="{5A0A160E-ECF9-70DD-FA24-6DDBA28A5325}"/>
              </a:ext>
            </a:extLst>
          </p:cNvPr>
          <p:cNvSpPr/>
          <p:nvPr/>
        </p:nvSpPr>
        <p:spPr>
          <a:xfrm flipH="1">
            <a:off x="5869000" y="39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任意多边形: 形状 77">
            <a:extLst>
              <a:ext uri="{FF2B5EF4-FFF2-40B4-BE49-F238E27FC236}">
                <a16:creationId xmlns:a16="http://schemas.microsoft.com/office/drawing/2014/main" id="{4773A16F-1B62-F0EB-AC69-93FBC05445C3}"/>
              </a:ext>
            </a:extLst>
          </p:cNvPr>
          <p:cNvSpPr/>
          <p:nvPr/>
        </p:nvSpPr>
        <p:spPr>
          <a:xfrm flipH="1">
            <a:off x="5119000" y="41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任意多边形: 形状 78">
            <a:extLst>
              <a:ext uri="{FF2B5EF4-FFF2-40B4-BE49-F238E27FC236}">
                <a16:creationId xmlns:a16="http://schemas.microsoft.com/office/drawing/2014/main" id="{678AB796-B1B1-B3C3-1BBE-EAA94BA2E81F}"/>
              </a:ext>
            </a:extLst>
          </p:cNvPr>
          <p:cNvSpPr/>
          <p:nvPr/>
        </p:nvSpPr>
        <p:spPr>
          <a:xfrm flipH="1">
            <a:off x="5269000" y="41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任意多边形: 形状 79">
            <a:extLst>
              <a:ext uri="{FF2B5EF4-FFF2-40B4-BE49-F238E27FC236}">
                <a16:creationId xmlns:a16="http://schemas.microsoft.com/office/drawing/2014/main" id="{5240E877-1E61-AF3E-11A9-86E2954BD0DE}"/>
              </a:ext>
            </a:extLst>
          </p:cNvPr>
          <p:cNvSpPr/>
          <p:nvPr/>
        </p:nvSpPr>
        <p:spPr>
          <a:xfrm flipH="1">
            <a:off x="5419000" y="41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任意多边形: 形状 80">
            <a:extLst>
              <a:ext uri="{FF2B5EF4-FFF2-40B4-BE49-F238E27FC236}">
                <a16:creationId xmlns:a16="http://schemas.microsoft.com/office/drawing/2014/main" id="{75358238-E01E-B920-D734-2D5DC7E00F86}"/>
              </a:ext>
            </a:extLst>
          </p:cNvPr>
          <p:cNvSpPr/>
          <p:nvPr/>
        </p:nvSpPr>
        <p:spPr>
          <a:xfrm flipH="1">
            <a:off x="5569000" y="41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任意多边形: 形状 81">
            <a:extLst>
              <a:ext uri="{FF2B5EF4-FFF2-40B4-BE49-F238E27FC236}">
                <a16:creationId xmlns:a16="http://schemas.microsoft.com/office/drawing/2014/main" id="{7C8EBBD6-54D2-4DCD-FA53-588F5449ADA3}"/>
              </a:ext>
            </a:extLst>
          </p:cNvPr>
          <p:cNvSpPr/>
          <p:nvPr/>
        </p:nvSpPr>
        <p:spPr>
          <a:xfrm flipH="1">
            <a:off x="5719000" y="41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任意多边形: 形状 82">
            <a:extLst>
              <a:ext uri="{FF2B5EF4-FFF2-40B4-BE49-F238E27FC236}">
                <a16:creationId xmlns:a16="http://schemas.microsoft.com/office/drawing/2014/main" id="{1ECD2A6C-2B3A-72F1-789F-5F71B0A586A4}"/>
              </a:ext>
            </a:extLst>
          </p:cNvPr>
          <p:cNvSpPr/>
          <p:nvPr/>
        </p:nvSpPr>
        <p:spPr>
          <a:xfrm flipH="1">
            <a:off x="5869000" y="41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任意多边形: 形状 83">
            <a:extLst>
              <a:ext uri="{FF2B5EF4-FFF2-40B4-BE49-F238E27FC236}">
                <a16:creationId xmlns:a16="http://schemas.microsoft.com/office/drawing/2014/main" id="{9A4DE06A-AE5E-C807-34DC-78217914C455}"/>
              </a:ext>
            </a:extLst>
          </p:cNvPr>
          <p:cNvSpPr/>
          <p:nvPr/>
        </p:nvSpPr>
        <p:spPr>
          <a:xfrm flipH="1">
            <a:off x="5119000" y="42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任意多边形: 形状 84">
            <a:extLst>
              <a:ext uri="{FF2B5EF4-FFF2-40B4-BE49-F238E27FC236}">
                <a16:creationId xmlns:a16="http://schemas.microsoft.com/office/drawing/2014/main" id="{43E2651C-D7F4-85D7-7F6C-9776E7721CD7}"/>
              </a:ext>
            </a:extLst>
          </p:cNvPr>
          <p:cNvSpPr/>
          <p:nvPr/>
        </p:nvSpPr>
        <p:spPr>
          <a:xfrm flipH="1">
            <a:off x="5269000" y="42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任意多边形: 形状 85">
            <a:extLst>
              <a:ext uri="{FF2B5EF4-FFF2-40B4-BE49-F238E27FC236}">
                <a16:creationId xmlns:a16="http://schemas.microsoft.com/office/drawing/2014/main" id="{E23EDCF4-9EE5-2E02-9402-BF94FAB2F819}"/>
              </a:ext>
            </a:extLst>
          </p:cNvPr>
          <p:cNvSpPr/>
          <p:nvPr/>
        </p:nvSpPr>
        <p:spPr>
          <a:xfrm flipH="1">
            <a:off x="5419000" y="42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任意多边形: 形状 86">
            <a:extLst>
              <a:ext uri="{FF2B5EF4-FFF2-40B4-BE49-F238E27FC236}">
                <a16:creationId xmlns:a16="http://schemas.microsoft.com/office/drawing/2014/main" id="{27883581-F5BF-8CC4-0C72-67D5DF181C52}"/>
              </a:ext>
            </a:extLst>
          </p:cNvPr>
          <p:cNvSpPr/>
          <p:nvPr/>
        </p:nvSpPr>
        <p:spPr>
          <a:xfrm flipH="1">
            <a:off x="5569000" y="42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任意多边形: 形状 87">
            <a:extLst>
              <a:ext uri="{FF2B5EF4-FFF2-40B4-BE49-F238E27FC236}">
                <a16:creationId xmlns:a16="http://schemas.microsoft.com/office/drawing/2014/main" id="{2B1AD67A-4874-DBC8-5814-3E0EBCB693CE}"/>
              </a:ext>
            </a:extLst>
          </p:cNvPr>
          <p:cNvSpPr/>
          <p:nvPr/>
        </p:nvSpPr>
        <p:spPr>
          <a:xfrm flipH="1">
            <a:off x="5719000" y="42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任意多边形: 形状 88">
            <a:extLst>
              <a:ext uri="{FF2B5EF4-FFF2-40B4-BE49-F238E27FC236}">
                <a16:creationId xmlns:a16="http://schemas.microsoft.com/office/drawing/2014/main" id="{DF6E8457-73F6-742D-64EB-D2A8366AC855}"/>
              </a:ext>
            </a:extLst>
          </p:cNvPr>
          <p:cNvSpPr/>
          <p:nvPr/>
        </p:nvSpPr>
        <p:spPr>
          <a:xfrm flipH="1">
            <a:off x="5869000" y="42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任意多边形: 形状 89">
            <a:extLst>
              <a:ext uri="{FF2B5EF4-FFF2-40B4-BE49-F238E27FC236}">
                <a16:creationId xmlns:a16="http://schemas.microsoft.com/office/drawing/2014/main" id="{8294C1DF-5151-FFEC-6804-A82515FFD3ED}"/>
              </a:ext>
            </a:extLst>
          </p:cNvPr>
          <p:cNvSpPr/>
          <p:nvPr/>
        </p:nvSpPr>
        <p:spPr>
          <a:xfrm flipH="1">
            <a:off x="5119000" y="44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任意多边形: 形状 90">
            <a:extLst>
              <a:ext uri="{FF2B5EF4-FFF2-40B4-BE49-F238E27FC236}">
                <a16:creationId xmlns:a16="http://schemas.microsoft.com/office/drawing/2014/main" id="{7E0BCF8A-DEC1-D22B-71D3-FFE83D3DDF99}"/>
              </a:ext>
            </a:extLst>
          </p:cNvPr>
          <p:cNvSpPr/>
          <p:nvPr/>
        </p:nvSpPr>
        <p:spPr>
          <a:xfrm flipH="1">
            <a:off x="5269000" y="44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任意多边形: 形状 91">
            <a:extLst>
              <a:ext uri="{FF2B5EF4-FFF2-40B4-BE49-F238E27FC236}">
                <a16:creationId xmlns:a16="http://schemas.microsoft.com/office/drawing/2014/main" id="{4941E543-AD9A-8FE8-EDE4-3540D0F2FEBD}"/>
              </a:ext>
            </a:extLst>
          </p:cNvPr>
          <p:cNvSpPr/>
          <p:nvPr/>
        </p:nvSpPr>
        <p:spPr>
          <a:xfrm flipH="1">
            <a:off x="5419000" y="44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任意多边形: 形状 92">
            <a:extLst>
              <a:ext uri="{FF2B5EF4-FFF2-40B4-BE49-F238E27FC236}">
                <a16:creationId xmlns:a16="http://schemas.microsoft.com/office/drawing/2014/main" id="{2434D896-9CD1-E35D-D65E-E874B0F93222}"/>
              </a:ext>
            </a:extLst>
          </p:cNvPr>
          <p:cNvSpPr/>
          <p:nvPr/>
        </p:nvSpPr>
        <p:spPr>
          <a:xfrm flipH="1">
            <a:off x="5569000" y="44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任意多边形: 形状 93">
            <a:extLst>
              <a:ext uri="{FF2B5EF4-FFF2-40B4-BE49-F238E27FC236}">
                <a16:creationId xmlns:a16="http://schemas.microsoft.com/office/drawing/2014/main" id="{8DBCC283-7C82-7826-1E88-449783101FE7}"/>
              </a:ext>
            </a:extLst>
          </p:cNvPr>
          <p:cNvSpPr/>
          <p:nvPr/>
        </p:nvSpPr>
        <p:spPr>
          <a:xfrm flipH="1">
            <a:off x="5719000" y="44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任意多边形: 形状 94">
            <a:extLst>
              <a:ext uri="{FF2B5EF4-FFF2-40B4-BE49-F238E27FC236}">
                <a16:creationId xmlns:a16="http://schemas.microsoft.com/office/drawing/2014/main" id="{B850596E-4EA1-CA2B-1390-CF73F20425AA}"/>
              </a:ext>
            </a:extLst>
          </p:cNvPr>
          <p:cNvSpPr/>
          <p:nvPr/>
        </p:nvSpPr>
        <p:spPr>
          <a:xfrm flipH="1">
            <a:off x="5869000" y="44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任意多边形: 形状 95">
            <a:extLst>
              <a:ext uri="{FF2B5EF4-FFF2-40B4-BE49-F238E27FC236}">
                <a16:creationId xmlns:a16="http://schemas.microsoft.com/office/drawing/2014/main" id="{62E133B8-3D35-6C3B-F580-FC9C03C8697C}"/>
              </a:ext>
            </a:extLst>
          </p:cNvPr>
          <p:cNvSpPr/>
          <p:nvPr/>
        </p:nvSpPr>
        <p:spPr>
          <a:xfrm flipH="1">
            <a:off x="5119000" y="45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任意多边形: 形状 96">
            <a:extLst>
              <a:ext uri="{FF2B5EF4-FFF2-40B4-BE49-F238E27FC236}">
                <a16:creationId xmlns:a16="http://schemas.microsoft.com/office/drawing/2014/main" id="{BFB2A902-0FB1-B78C-261A-2F92972040A6}"/>
              </a:ext>
            </a:extLst>
          </p:cNvPr>
          <p:cNvSpPr/>
          <p:nvPr/>
        </p:nvSpPr>
        <p:spPr>
          <a:xfrm flipH="1">
            <a:off x="5269000" y="45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任意多边形: 形状 97">
            <a:extLst>
              <a:ext uri="{FF2B5EF4-FFF2-40B4-BE49-F238E27FC236}">
                <a16:creationId xmlns:a16="http://schemas.microsoft.com/office/drawing/2014/main" id="{FE06A00A-03BA-5495-278A-A971A81341C6}"/>
              </a:ext>
            </a:extLst>
          </p:cNvPr>
          <p:cNvSpPr/>
          <p:nvPr/>
        </p:nvSpPr>
        <p:spPr>
          <a:xfrm flipH="1">
            <a:off x="5419000" y="45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任意多边形: 形状 98">
            <a:extLst>
              <a:ext uri="{FF2B5EF4-FFF2-40B4-BE49-F238E27FC236}">
                <a16:creationId xmlns:a16="http://schemas.microsoft.com/office/drawing/2014/main" id="{EBCF4093-1448-CCA8-6110-ACD76BE36ACE}"/>
              </a:ext>
            </a:extLst>
          </p:cNvPr>
          <p:cNvSpPr/>
          <p:nvPr/>
        </p:nvSpPr>
        <p:spPr>
          <a:xfrm flipH="1">
            <a:off x="5569000" y="45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任意多边形: 形状 99">
            <a:extLst>
              <a:ext uri="{FF2B5EF4-FFF2-40B4-BE49-F238E27FC236}">
                <a16:creationId xmlns:a16="http://schemas.microsoft.com/office/drawing/2014/main" id="{007919B2-915B-6BE8-AAC5-3D9A648F7817}"/>
              </a:ext>
            </a:extLst>
          </p:cNvPr>
          <p:cNvSpPr/>
          <p:nvPr/>
        </p:nvSpPr>
        <p:spPr>
          <a:xfrm flipH="1">
            <a:off x="5719000" y="45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任意多边形: 形状 100">
            <a:extLst>
              <a:ext uri="{FF2B5EF4-FFF2-40B4-BE49-F238E27FC236}">
                <a16:creationId xmlns:a16="http://schemas.microsoft.com/office/drawing/2014/main" id="{BA633CB9-2D3C-86E6-79BE-C8CAADA9BCB9}"/>
              </a:ext>
            </a:extLst>
          </p:cNvPr>
          <p:cNvSpPr/>
          <p:nvPr/>
        </p:nvSpPr>
        <p:spPr>
          <a:xfrm flipH="1">
            <a:off x="5869000" y="457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任意多边形: 形状 101">
            <a:extLst>
              <a:ext uri="{FF2B5EF4-FFF2-40B4-BE49-F238E27FC236}">
                <a16:creationId xmlns:a16="http://schemas.microsoft.com/office/drawing/2014/main" id="{F942DBCA-626D-AB5D-B5B1-5EEAE82E0775}"/>
              </a:ext>
            </a:extLst>
          </p:cNvPr>
          <p:cNvSpPr/>
          <p:nvPr/>
        </p:nvSpPr>
        <p:spPr>
          <a:xfrm flipH="1">
            <a:off x="5119000" y="47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任意多边形: 形状 102">
            <a:extLst>
              <a:ext uri="{FF2B5EF4-FFF2-40B4-BE49-F238E27FC236}">
                <a16:creationId xmlns:a16="http://schemas.microsoft.com/office/drawing/2014/main" id="{EF0DEBA8-E7F8-193D-0745-6425D7DE0A22}"/>
              </a:ext>
            </a:extLst>
          </p:cNvPr>
          <p:cNvSpPr/>
          <p:nvPr/>
        </p:nvSpPr>
        <p:spPr>
          <a:xfrm flipH="1">
            <a:off x="5269000" y="47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任意多边形: 形状 103">
            <a:extLst>
              <a:ext uri="{FF2B5EF4-FFF2-40B4-BE49-F238E27FC236}">
                <a16:creationId xmlns:a16="http://schemas.microsoft.com/office/drawing/2014/main" id="{09D1BC8B-DF09-1445-65C3-3D0A9194F2E0}"/>
              </a:ext>
            </a:extLst>
          </p:cNvPr>
          <p:cNvSpPr/>
          <p:nvPr/>
        </p:nvSpPr>
        <p:spPr>
          <a:xfrm flipH="1">
            <a:off x="5419000" y="47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任意多边形: 形状 104">
            <a:extLst>
              <a:ext uri="{FF2B5EF4-FFF2-40B4-BE49-F238E27FC236}">
                <a16:creationId xmlns:a16="http://schemas.microsoft.com/office/drawing/2014/main" id="{5BDB10F1-20BF-FDDD-2DAA-CE5555B562DD}"/>
              </a:ext>
            </a:extLst>
          </p:cNvPr>
          <p:cNvSpPr/>
          <p:nvPr/>
        </p:nvSpPr>
        <p:spPr>
          <a:xfrm flipH="1">
            <a:off x="5569000" y="47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任意多边形: 形状 105">
            <a:extLst>
              <a:ext uri="{FF2B5EF4-FFF2-40B4-BE49-F238E27FC236}">
                <a16:creationId xmlns:a16="http://schemas.microsoft.com/office/drawing/2014/main" id="{16A7B53A-0B82-42F0-C7E1-3E1737A10ACB}"/>
              </a:ext>
            </a:extLst>
          </p:cNvPr>
          <p:cNvSpPr/>
          <p:nvPr/>
        </p:nvSpPr>
        <p:spPr>
          <a:xfrm flipH="1">
            <a:off x="5719000" y="47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任意多边形: 形状 106">
            <a:extLst>
              <a:ext uri="{FF2B5EF4-FFF2-40B4-BE49-F238E27FC236}">
                <a16:creationId xmlns:a16="http://schemas.microsoft.com/office/drawing/2014/main" id="{3E7D4776-3C8A-10F7-64C1-FF009C27E933}"/>
              </a:ext>
            </a:extLst>
          </p:cNvPr>
          <p:cNvSpPr/>
          <p:nvPr/>
        </p:nvSpPr>
        <p:spPr>
          <a:xfrm flipH="1">
            <a:off x="5869000" y="4722626"/>
            <a:ext cx="150000" cy="150000"/>
          </a:xfrm>
          <a:custGeom>
            <a:avLst/>
            <a:gdLst>
              <a:gd name="connsiteX0" fmla="*/ 150000 w 150000"/>
              <a:gd name="connsiteY0" fmla="*/ 0 h 150000"/>
              <a:gd name="connsiteX1" fmla="*/ 0 w 150000"/>
              <a:gd name="connsiteY1" fmla="*/ 0 h 150000"/>
              <a:gd name="connsiteX2" fmla="*/ 0 w 150000"/>
              <a:gd name="connsiteY2" fmla="*/ 150000 h 150000"/>
              <a:gd name="connsiteX3" fmla="*/ 150000 w 1500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50000">
                <a:moveTo>
                  <a:pt x="150000" y="0"/>
                </a:moveTo>
                <a:lnTo>
                  <a:pt x="0" y="0"/>
                </a:lnTo>
                <a:lnTo>
                  <a:pt x="0" y="150000"/>
                </a:lnTo>
                <a:lnTo>
                  <a:pt x="150000" y="150000"/>
                </a:lnTo>
                <a:close/>
              </a:path>
            </a:pathLst>
          </a:custGeom>
          <a:gradFill>
            <a:gsLst>
              <a:gs pos="0">
                <a:srgbClr val="69D4F4">
                  <a:alpha val="26274"/>
                </a:srgbClr>
              </a:gs>
              <a:gs pos="100000">
                <a:srgbClr val="9F39D5">
                  <a:alpha val="16862"/>
                </a:srgbClr>
              </a:gs>
            </a:gsLst>
            <a:lin ang="13500032" scaled="0"/>
          </a:gra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文本框 108">
            <a:extLst>
              <a:ext uri="{FF2B5EF4-FFF2-40B4-BE49-F238E27FC236}">
                <a16:creationId xmlns:a16="http://schemas.microsoft.com/office/drawing/2014/main" id="{1498DD78-96A2-D58A-F589-DFBFB86D4F31}"/>
              </a:ext>
            </a:extLst>
          </p:cNvPr>
          <p:cNvSpPr txBox="1"/>
          <p:nvPr/>
        </p:nvSpPr>
        <p:spPr>
          <a:xfrm>
            <a:off x="3974149" y="2730668"/>
            <a:ext cx="1066803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b="1"/>
              <a:t>Time</a:t>
            </a:r>
          </a:p>
        </p:txBody>
      </p:sp>
      <p:sp>
        <p:nvSpPr>
          <p:cNvPr id="27" name="文本框 109">
            <a:extLst>
              <a:ext uri="{FF2B5EF4-FFF2-40B4-BE49-F238E27FC236}">
                <a16:creationId xmlns:a16="http://schemas.microsoft.com/office/drawing/2014/main" id="{AE7FC5A2-5461-AF98-1C22-A1958207E655}"/>
              </a:ext>
            </a:extLst>
          </p:cNvPr>
          <p:cNvSpPr txBox="1"/>
          <p:nvPr/>
        </p:nvSpPr>
        <p:spPr>
          <a:xfrm>
            <a:off x="4841520" y="4660766"/>
            <a:ext cx="330540" cy="2616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100"/>
              <a:t>Tp</a:t>
            </a:r>
          </a:p>
        </p:txBody>
      </p:sp>
      <p:sp>
        <p:nvSpPr>
          <p:cNvPr id="28" name="文本框 110">
            <a:extLst>
              <a:ext uri="{FF2B5EF4-FFF2-40B4-BE49-F238E27FC236}">
                <a16:creationId xmlns:a16="http://schemas.microsoft.com/office/drawing/2014/main" id="{906088EF-9800-DF3B-EC32-B47312AB4168}"/>
              </a:ext>
            </a:extLst>
          </p:cNvPr>
          <p:cNvSpPr txBox="1"/>
          <p:nvPr/>
        </p:nvSpPr>
        <p:spPr>
          <a:xfrm>
            <a:off x="4841520" y="3007792"/>
            <a:ext cx="327334" cy="2616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100"/>
              <a:t>T1</a:t>
            </a:r>
          </a:p>
        </p:txBody>
      </p:sp>
      <p:sp>
        <p:nvSpPr>
          <p:cNvPr id="33" name="文本框 111">
            <a:extLst>
              <a:ext uri="{FF2B5EF4-FFF2-40B4-BE49-F238E27FC236}">
                <a16:creationId xmlns:a16="http://schemas.microsoft.com/office/drawing/2014/main" id="{DAC8D741-3372-0D34-0B0C-3BCDA68564A4}"/>
              </a:ext>
            </a:extLst>
          </p:cNvPr>
          <p:cNvSpPr txBox="1"/>
          <p:nvPr/>
        </p:nvSpPr>
        <p:spPr>
          <a:xfrm>
            <a:off x="4841520" y="3164218"/>
            <a:ext cx="327334" cy="2616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100"/>
              <a:t>T2</a:t>
            </a:r>
          </a:p>
        </p:txBody>
      </p:sp>
      <p:sp>
        <p:nvSpPr>
          <p:cNvPr id="35" name="文本框 112">
            <a:extLst>
              <a:ext uri="{FF2B5EF4-FFF2-40B4-BE49-F238E27FC236}">
                <a16:creationId xmlns:a16="http://schemas.microsoft.com/office/drawing/2014/main" id="{B9FBA0C6-92AF-8243-79FF-B4DE6BFF1394}"/>
              </a:ext>
            </a:extLst>
          </p:cNvPr>
          <p:cNvSpPr txBox="1"/>
          <p:nvPr/>
        </p:nvSpPr>
        <p:spPr>
          <a:xfrm>
            <a:off x="4841520" y="3320643"/>
            <a:ext cx="327334" cy="2616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100"/>
              <a:t>T3</a:t>
            </a:r>
          </a:p>
        </p:txBody>
      </p:sp>
      <p:sp>
        <p:nvSpPr>
          <p:cNvPr id="38" name="文本框 145">
            <a:extLst>
              <a:ext uri="{FF2B5EF4-FFF2-40B4-BE49-F238E27FC236}">
                <a16:creationId xmlns:a16="http://schemas.microsoft.com/office/drawing/2014/main" id="{4E4B9F02-65CD-2E37-DFCA-ACCEEAF90099}"/>
              </a:ext>
            </a:extLst>
          </p:cNvPr>
          <p:cNvSpPr txBox="1"/>
          <p:nvPr/>
        </p:nvSpPr>
        <p:spPr>
          <a:xfrm>
            <a:off x="4826559" y="2385319"/>
            <a:ext cx="1954926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/>
              <a:t>R,G,B, NIR, …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5089C718-8C87-54F0-6043-5A7FF816C106}"/>
              </a:ext>
            </a:extLst>
          </p:cNvPr>
          <p:cNvCxnSpPr>
            <a:cxnSpLocks/>
          </p:cNvCxnSpPr>
          <p:nvPr/>
        </p:nvCxnSpPr>
        <p:spPr>
          <a:xfrm>
            <a:off x="4365606" y="3100000"/>
            <a:ext cx="0" cy="1822946"/>
          </a:xfrm>
          <a:prstGeom prst="straightConnector1">
            <a:avLst/>
          </a:prstGeom>
          <a:ln w="698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77D6C1E6-A837-0623-7A3D-1598DCFB57EF}"/>
              </a:ext>
            </a:extLst>
          </p:cNvPr>
          <p:cNvSpPr txBox="1"/>
          <p:nvPr/>
        </p:nvSpPr>
        <p:spPr>
          <a:xfrm>
            <a:off x="5915413" y="2806460"/>
            <a:ext cx="41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}</a:t>
            </a:r>
            <a:endParaRPr lang="en-US" sz="240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073149B-8B77-2D04-82AB-254422CA648A}"/>
              </a:ext>
            </a:extLst>
          </p:cNvPr>
          <p:cNvSpPr txBox="1"/>
          <p:nvPr/>
        </p:nvSpPr>
        <p:spPr>
          <a:xfrm>
            <a:off x="5904050" y="3424766"/>
            <a:ext cx="41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}</a:t>
            </a:r>
            <a:endParaRPr lang="en-US" sz="24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7644BD7-9C48-14F9-C21C-A26B03DEDAC9}"/>
              </a:ext>
            </a:extLst>
          </p:cNvPr>
          <p:cNvSpPr txBox="1"/>
          <p:nvPr/>
        </p:nvSpPr>
        <p:spPr>
          <a:xfrm>
            <a:off x="5915413" y="4028675"/>
            <a:ext cx="41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}</a:t>
            </a:r>
            <a:endParaRPr lang="en-US" sz="240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195CB77-D2B2-015A-D07E-E7A169A95A58}"/>
              </a:ext>
            </a:extLst>
          </p:cNvPr>
          <p:cNvSpPr txBox="1"/>
          <p:nvPr/>
        </p:nvSpPr>
        <p:spPr>
          <a:xfrm>
            <a:off x="6355195" y="3253874"/>
            <a:ext cx="468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C1</a:t>
            </a:r>
          </a:p>
          <a:p>
            <a:endParaRPr lang="en-US"/>
          </a:p>
          <a:p>
            <a:r>
              <a:rPr lang="en-US"/>
              <a:t>C2</a:t>
            </a:r>
          </a:p>
          <a:p>
            <a:endParaRPr lang="en-US"/>
          </a:p>
          <a:p>
            <a:r>
              <a:rPr lang="en-US"/>
              <a:t>C3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51084-FFF9-2EE8-0363-7D459C31B1CB}"/>
              </a:ext>
            </a:extLst>
          </p:cNvPr>
          <p:cNvSpPr/>
          <p:nvPr/>
        </p:nvSpPr>
        <p:spPr>
          <a:xfrm>
            <a:off x="5119000" y="3072626"/>
            <a:ext cx="900000" cy="600000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183429-C872-C18C-A128-65FF1CE0039D}"/>
              </a:ext>
            </a:extLst>
          </p:cNvPr>
          <p:cNvSpPr/>
          <p:nvPr/>
        </p:nvSpPr>
        <p:spPr>
          <a:xfrm>
            <a:off x="5098872" y="3690852"/>
            <a:ext cx="900000" cy="600000"/>
          </a:xfrm>
          <a:prstGeom prst="rect">
            <a:avLst/>
          </a:prstGeom>
          <a:solidFill>
            <a:schemeClr val="accent2"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5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06381bd2f_0_490"/>
          <p:cNvSpPr txBox="1"/>
          <p:nvPr/>
        </p:nvSpPr>
        <p:spPr>
          <a:xfrm>
            <a:off x="-75" y="130000"/>
            <a:ext cx="12192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Temporal Signal is Critical</a:t>
            </a:r>
            <a:endParaRPr sz="36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4" name="Google Shape;134;g3706381bd2f_0_490" title="Screen Shot 2025-07-17 at 1.43.2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525" y="1255700"/>
            <a:ext cx="5727525" cy="383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706381bd2f_0_490" title="Screen Shot 2025-07-17 at 7.11.3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75" y="1255700"/>
            <a:ext cx="5801045" cy="383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706381bd2f_0_490"/>
          <p:cNvSpPr txBox="1"/>
          <p:nvPr/>
        </p:nvSpPr>
        <p:spPr>
          <a:xfrm>
            <a:off x="976125" y="5844074"/>
            <a:ext cx="102396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</a:rPr>
              <a:t>Seasonal dynamics help identify land cover and detect change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39" name="Google Shape;139;g3706381bd2f_0_490"/>
          <p:cNvSpPr txBox="1"/>
          <p:nvPr/>
        </p:nvSpPr>
        <p:spPr>
          <a:xfrm>
            <a:off x="173700" y="5092200"/>
            <a:ext cx="5922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Pazos-Outon et al. (2024) (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https://arxiv.org/abs/2406.18554</a:t>
            </a:r>
            <a:r>
              <a:rPr lang="en-US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0" name="Google Shape;140;g3706381bd2f_0_490"/>
          <p:cNvSpPr txBox="1"/>
          <p:nvPr/>
        </p:nvSpPr>
        <p:spPr>
          <a:xfrm>
            <a:off x="6120138" y="5092200"/>
            <a:ext cx="5922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Park et al. (2019) (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https://www.mdpi.com/2072-4292/11/13/1534</a:t>
            </a:r>
            <a:r>
              <a:rPr lang="en-US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1" name="Google Shape;141;g3706381bd2f_0_4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42361" y="6093224"/>
            <a:ext cx="554389" cy="69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Google Shape;200;g3706381bd2f_0_726"/>
          <p:cNvCxnSpPr/>
          <p:nvPr/>
        </p:nvCxnSpPr>
        <p:spPr>
          <a:xfrm rot="10800000" flipH="1">
            <a:off x="9932938" y="3545298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1" name="Google Shape;201;g3706381bd2f_0_726"/>
          <p:cNvSpPr txBox="1"/>
          <p:nvPr/>
        </p:nvSpPr>
        <p:spPr>
          <a:xfrm>
            <a:off x="-9246" y="2464254"/>
            <a:ext cx="1657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285F4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Satellite</a:t>
            </a:r>
            <a:endParaRPr sz="2100">
              <a:solidFill>
                <a:srgbClr val="4285F4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285F4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Images</a:t>
            </a:r>
            <a:endParaRPr sz="2100">
              <a:solidFill>
                <a:srgbClr val="4285F4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</p:txBody>
      </p:sp>
      <p:cxnSp>
        <p:nvCxnSpPr>
          <p:cNvPr id="202" name="Google Shape;202;g3706381bd2f_0_726"/>
          <p:cNvCxnSpPr>
            <a:endCxn id="203" idx="2"/>
          </p:cNvCxnSpPr>
          <p:nvPr/>
        </p:nvCxnSpPr>
        <p:spPr>
          <a:xfrm>
            <a:off x="3267205" y="3573081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04" name="Google Shape;204;g3706381bd2f_0_726"/>
          <p:cNvSpPr txBox="1"/>
          <p:nvPr/>
        </p:nvSpPr>
        <p:spPr>
          <a:xfrm>
            <a:off x="2257504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Atmospheric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5" name="Google Shape;205;g3706381bd2f_0_726"/>
          <p:cNvSpPr txBox="1"/>
          <p:nvPr/>
        </p:nvSpPr>
        <p:spPr>
          <a:xfrm>
            <a:off x="3914704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Cloud+Shadow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Masking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6" name="Google Shape;206;g3706381bd2f_0_726"/>
          <p:cNvCxnSpPr>
            <a:endCxn id="207" idx="3"/>
          </p:cNvCxnSpPr>
          <p:nvPr/>
        </p:nvCxnSpPr>
        <p:spPr>
          <a:xfrm rot="10800000" flipH="1">
            <a:off x="1610167" y="1976620"/>
            <a:ext cx="1347900" cy="15963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8" name="Google Shape;208;g3706381bd2f_0_726"/>
          <p:cNvCxnSpPr>
            <a:stCxn id="209" idx="6"/>
            <a:endCxn id="210" idx="2"/>
          </p:cNvCxnSpPr>
          <p:nvPr/>
        </p:nvCxnSpPr>
        <p:spPr>
          <a:xfrm>
            <a:off x="1000405" y="3573081"/>
            <a:ext cx="19047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1" name="Google Shape;211;g3706381bd2f_0_726"/>
          <p:cNvCxnSpPr/>
          <p:nvPr/>
        </p:nvCxnSpPr>
        <p:spPr>
          <a:xfrm>
            <a:off x="1609905" y="3573031"/>
            <a:ext cx="1295100" cy="17748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12" name="Google Shape;212;g3706381bd2f_0_726"/>
          <p:cNvCxnSpPr>
            <a:endCxn id="213" idx="2"/>
          </p:cNvCxnSpPr>
          <p:nvPr/>
        </p:nvCxnSpPr>
        <p:spPr>
          <a:xfrm>
            <a:off x="4924538" y="3573081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14" name="Google Shape;214;g3706381bd2f_0_726"/>
          <p:cNvSpPr txBox="1"/>
          <p:nvPr/>
        </p:nvSpPr>
        <p:spPr>
          <a:xfrm>
            <a:off x="5572038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BRDF 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15" name="Google Shape;215;g3706381bd2f_0_726"/>
          <p:cNvCxnSpPr>
            <a:endCxn id="216" idx="2"/>
          </p:cNvCxnSpPr>
          <p:nvPr/>
        </p:nvCxnSpPr>
        <p:spPr>
          <a:xfrm>
            <a:off x="3267138" y="1848598"/>
            <a:ext cx="12951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17" name="Google Shape;217;g3706381bd2f_0_726"/>
          <p:cNvSpPr txBox="1"/>
          <p:nvPr/>
        </p:nvSpPr>
        <p:spPr>
          <a:xfrm>
            <a:off x="2257438" y="939979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Noise Removal &amp; Calibration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8" name="Google Shape;218;g3706381bd2f_0_726"/>
          <p:cNvSpPr txBox="1"/>
          <p:nvPr/>
        </p:nvSpPr>
        <p:spPr>
          <a:xfrm>
            <a:off x="3914638" y="939979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Terrain Correction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19" name="Google Shape;219;g3706381bd2f_0_726"/>
          <p:cNvCxnSpPr>
            <a:endCxn id="220" idx="2"/>
          </p:cNvCxnSpPr>
          <p:nvPr/>
        </p:nvCxnSpPr>
        <p:spPr>
          <a:xfrm>
            <a:off x="4924638" y="1848615"/>
            <a:ext cx="1294800" cy="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1" name="Google Shape;221;g3706381bd2f_0_726"/>
          <p:cNvSpPr txBox="1"/>
          <p:nvPr/>
        </p:nvSpPr>
        <p:spPr>
          <a:xfrm>
            <a:off x="5571838" y="939996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Google Sans"/>
                <a:ea typeface="Google Sans"/>
                <a:cs typeface="Google Sans"/>
                <a:sym typeface="Google Sans"/>
              </a:rPr>
              <a:t>Filter / Despeckle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2" name="Google Shape;222;g3706381bd2f_0_726"/>
          <p:cNvSpPr txBox="1"/>
          <p:nvPr/>
        </p:nvSpPr>
        <p:spPr>
          <a:xfrm>
            <a:off x="3914638" y="5009463"/>
            <a:ext cx="16572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latin typeface="Roboto"/>
                <a:ea typeface="Roboto"/>
                <a:cs typeface="Roboto"/>
                <a:sym typeface="Roboto"/>
              </a:rPr>
              <a:t>...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g3706381bd2f_0_726"/>
          <p:cNvSpPr txBox="1"/>
          <p:nvPr/>
        </p:nvSpPr>
        <p:spPr>
          <a:xfrm>
            <a:off x="1829389" y="2212863"/>
            <a:ext cx="63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SAR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4" name="Google Shape;224;g3706381bd2f_0_726"/>
          <p:cNvSpPr txBox="1"/>
          <p:nvPr/>
        </p:nvSpPr>
        <p:spPr>
          <a:xfrm>
            <a:off x="1630916" y="3223601"/>
            <a:ext cx="9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Optical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25" name="Google Shape;225;g3706381bd2f_0_726"/>
          <p:cNvCxnSpPr>
            <a:endCxn id="226" idx="2"/>
          </p:cNvCxnSpPr>
          <p:nvPr/>
        </p:nvCxnSpPr>
        <p:spPr>
          <a:xfrm rot="10800000" flipH="1">
            <a:off x="6581572" y="3554848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7" name="Google Shape;227;g3706381bd2f_0_726"/>
          <p:cNvSpPr txBox="1"/>
          <p:nvPr/>
        </p:nvSpPr>
        <p:spPr>
          <a:xfrm>
            <a:off x="7229371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Feature Extraction</a:t>
            </a:r>
            <a:endParaRPr sz="1600" b="1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28" name="Google Shape;228;g3706381bd2f_0_726"/>
          <p:cNvCxnSpPr>
            <a:endCxn id="226" idx="1"/>
          </p:cNvCxnSpPr>
          <p:nvPr/>
        </p:nvCxnSpPr>
        <p:spPr>
          <a:xfrm>
            <a:off x="6581800" y="1814326"/>
            <a:ext cx="1366500" cy="16125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29" name="Google Shape;229;g3706381bd2f_0_726"/>
          <p:cNvCxnSpPr>
            <a:endCxn id="226" idx="3"/>
          </p:cNvCxnSpPr>
          <p:nvPr/>
        </p:nvCxnSpPr>
        <p:spPr>
          <a:xfrm rot="10800000" flipH="1">
            <a:off x="6581500" y="3682870"/>
            <a:ext cx="1366800" cy="1644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30" name="Google Shape;230;g3706381bd2f_0_726"/>
          <p:cNvCxnSpPr/>
          <p:nvPr/>
        </p:nvCxnSpPr>
        <p:spPr>
          <a:xfrm rot="10800000" flipH="1">
            <a:off x="8257272" y="3545298"/>
            <a:ext cx="1313700" cy="18900"/>
          </a:xfrm>
          <a:prstGeom prst="straightConnector1">
            <a:avLst/>
          </a:prstGeom>
          <a:noFill/>
          <a:ln w="19050" cap="flat" cmpd="sng">
            <a:solidFill>
              <a:srgbClr val="9AA0A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31" name="Google Shape;231;g3706381bd2f_0_726"/>
          <p:cNvSpPr txBox="1"/>
          <p:nvPr/>
        </p:nvSpPr>
        <p:spPr>
          <a:xfrm>
            <a:off x="8886704" y="2664463"/>
            <a:ext cx="165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AB40"/>
                </a:solidFill>
                <a:latin typeface="Google Sans"/>
                <a:ea typeface="Google Sans"/>
                <a:cs typeface="Google Sans"/>
                <a:sym typeface="Google Sans"/>
              </a:rPr>
              <a:t>Modeling &amp;</a:t>
            </a:r>
            <a:endParaRPr sz="1600" b="1">
              <a:solidFill>
                <a:srgbClr val="FFAB4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AB40"/>
                </a:solidFill>
                <a:latin typeface="Google Sans"/>
                <a:ea typeface="Google Sans"/>
                <a:cs typeface="Google Sans"/>
                <a:sym typeface="Google Sans"/>
              </a:rPr>
              <a:t>Analysis</a:t>
            </a:r>
            <a:endParaRPr sz="1600" b="1">
              <a:solidFill>
                <a:srgbClr val="FFAB4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9" name="Google Shape;209;g3706381bd2f_0_726"/>
          <p:cNvSpPr/>
          <p:nvPr/>
        </p:nvSpPr>
        <p:spPr>
          <a:xfrm>
            <a:off x="638305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3706381bd2f_0_726"/>
          <p:cNvSpPr/>
          <p:nvPr/>
        </p:nvSpPr>
        <p:spPr>
          <a:xfrm>
            <a:off x="2905105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203" name="Google Shape;203;g3706381bd2f_0_726"/>
          <p:cNvSpPr/>
          <p:nvPr/>
        </p:nvSpPr>
        <p:spPr>
          <a:xfrm>
            <a:off x="4562305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213" name="Google Shape;213;g3706381bd2f_0_726"/>
          <p:cNvSpPr/>
          <p:nvPr/>
        </p:nvSpPr>
        <p:spPr>
          <a:xfrm>
            <a:off x="6219638" y="339203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6363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D8E3E"/>
              </a:solidFill>
            </a:endParaRPr>
          </a:p>
        </p:txBody>
      </p:sp>
      <p:sp>
        <p:nvSpPr>
          <p:cNvPr id="207" name="Google Shape;207;g3706381bd2f_0_726"/>
          <p:cNvSpPr/>
          <p:nvPr/>
        </p:nvSpPr>
        <p:spPr>
          <a:xfrm>
            <a:off x="2905038" y="1667548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3706381bd2f_0_726"/>
          <p:cNvSpPr/>
          <p:nvPr/>
        </p:nvSpPr>
        <p:spPr>
          <a:xfrm>
            <a:off x="4562238" y="1667548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3706381bd2f_0_726"/>
          <p:cNvSpPr/>
          <p:nvPr/>
        </p:nvSpPr>
        <p:spPr>
          <a:xfrm>
            <a:off x="6219438" y="1667565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706381bd2f_0_726"/>
          <p:cNvSpPr/>
          <p:nvPr/>
        </p:nvSpPr>
        <p:spPr>
          <a:xfrm>
            <a:off x="7895272" y="3373798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EA43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3706381bd2f_0_726"/>
          <p:cNvSpPr/>
          <p:nvPr/>
        </p:nvSpPr>
        <p:spPr>
          <a:xfrm>
            <a:off x="9570905" y="3373781"/>
            <a:ext cx="362100" cy="3621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AB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3706381bd2f_0_726"/>
          <p:cNvSpPr txBox="1"/>
          <p:nvPr/>
        </p:nvSpPr>
        <p:spPr>
          <a:xfrm>
            <a:off x="10544038" y="2787663"/>
            <a:ext cx="1657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D8E3E"/>
                </a:solidFill>
                <a:latin typeface="Google Sans Flex Normal ExtraBold"/>
                <a:ea typeface="Google Sans Flex Normal ExtraBold"/>
                <a:cs typeface="Google Sans Flex Normal ExtraBold"/>
                <a:sym typeface="Google Sans Flex Normal ExtraBold"/>
              </a:rPr>
              <a:t>Insights!</a:t>
            </a:r>
            <a:endParaRPr sz="2100">
              <a:solidFill>
                <a:srgbClr val="1D8E3E"/>
              </a:solidFill>
              <a:latin typeface="Google Sans Flex Normal ExtraBold"/>
              <a:ea typeface="Google Sans Flex Normal ExtraBold"/>
              <a:cs typeface="Google Sans Flex Normal ExtraBold"/>
              <a:sym typeface="Google Sans Flex Normal ExtraBold"/>
            </a:endParaRPr>
          </a:p>
        </p:txBody>
      </p:sp>
      <p:sp>
        <p:nvSpPr>
          <p:cNvPr id="234" name="Google Shape;234;g3706381bd2f_0_726"/>
          <p:cNvSpPr/>
          <p:nvPr/>
        </p:nvSpPr>
        <p:spPr>
          <a:xfrm>
            <a:off x="11246572" y="3373781"/>
            <a:ext cx="362100" cy="362100"/>
          </a:xfrm>
          <a:prstGeom prst="ellipse">
            <a:avLst/>
          </a:prstGeom>
          <a:solidFill>
            <a:srgbClr val="34A853"/>
          </a:solidFill>
          <a:ln w="38100" cap="flat" cmpd="sng">
            <a:solidFill>
              <a:srgbClr val="34A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3706381bd2f_0_726"/>
          <p:cNvSpPr txBox="1"/>
          <p:nvPr/>
        </p:nvSpPr>
        <p:spPr>
          <a:xfrm>
            <a:off x="1421938" y="4240299"/>
            <a:ext cx="9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rPr>
              <a:t>etc...</a:t>
            </a:r>
            <a:endParaRPr sz="1300" b="1" i="1">
              <a:solidFill>
                <a:srgbClr val="80868B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6" name="Google Shape;236;g3706381bd2f_0_726"/>
          <p:cNvSpPr txBox="1"/>
          <p:nvPr/>
        </p:nvSpPr>
        <p:spPr>
          <a:xfrm>
            <a:off x="8989858" y="6213233"/>
            <a:ext cx="423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Image Credit: Google EFM</a:t>
            </a:r>
            <a:endParaRPr sz="1900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7" name="Google Shape;237;g3706381bd2f_0_726"/>
          <p:cNvSpPr/>
          <p:nvPr/>
        </p:nvSpPr>
        <p:spPr>
          <a:xfrm>
            <a:off x="1502887" y="768450"/>
            <a:ext cx="7315200" cy="532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1150</Words>
  <Application>Microsoft Macintosh PowerPoint</Application>
  <PresentationFormat>Widescreen</PresentationFormat>
  <Paragraphs>329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 (Body)</vt:lpstr>
      <vt:lpstr>Google Sans</vt:lpstr>
      <vt:lpstr>Google Sans Flex Normal ExtraBold</vt:lpstr>
      <vt:lpstr>Noto Sans Symbols</vt:lpstr>
      <vt:lpstr>Aptos</vt:lpstr>
      <vt:lpstr>Aptos Display</vt:lpstr>
      <vt:lpstr>Arial</vt:lpstr>
      <vt:lpstr>Avenir</vt:lpstr>
      <vt:lpstr>Berlin Sans FB</vt:lpstr>
      <vt:lpstr>Harrington</vt:lpstr>
      <vt:lpstr>Roboto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Interdisciplinary team</vt:lpstr>
      <vt:lpstr>TESSERA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Zhengpeng Feng</dc:creator>
  <cp:lastModifiedBy>S. Keshav</cp:lastModifiedBy>
  <cp:revision>5</cp:revision>
  <dcterms:created xsi:type="dcterms:W3CDTF">2025-09-25T13:23:44Z</dcterms:created>
  <dcterms:modified xsi:type="dcterms:W3CDTF">2025-09-29T07:03:52Z</dcterms:modified>
</cp:coreProperties>
</file>