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337" r:id="rId2"/>
    <p:sldId id="34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68" autoAdjust="0"/>
    <p:restoredTop sz="94737"/>
  </p:normalViewPr>
  <p:slideViewPr>
    <p:cSldViewPr snapToGrid="0" showGuides="1">
      <p:cViewPr varScale="1">
        <p:scale>
          <a:sx n="93" d="100"/>
          <a:sy n="93" d="100"/>
        </p:scale>
        <p:origin x="216" y="6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A39AA3-D885-452A-96AB-84AAC7CFCE8C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B9FE4-B84E-4342-9613-084D4745B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096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How can we make use of them?</a:t>
            </a:r>
            <a:endParaRPr/>
          </a:p>
        </p:txBody>
      </p:sp>
      <p:sp>
        <p:nvSpPr>
          <p:cNvPr id="115" name="Google Shape;11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706381bd2f_0_1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3706381bd2f_0_1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2FC81-7CFF-3856-7D25-FA18A06E45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D1C4E-38B4-31F0-EFA4-F319ACEC81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71981-3B24-6E47-D019-FB3103EE1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60E0-B92D-4AB6-8574-E56E1E77B73E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0ACB22-EB8C-BCCD-4DAA-72F23A851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946F68-ACEC-BDD7-00FA-535EB70B0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B9EA8-6455-40F9-88CF-AAC1B8136A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774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3D65A-51D4-BC9B-7403-F0848AFFC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09E2FF-3CC6-C5CA-11A9-3C68CCB6B2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F7145-5B06-E7E3-DEAF-6A52E3344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60E0-B92D-4AB6-8574-E56E1E77B73E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65896-E4AD-7C28-C308-889F42A6E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48A40-86AA-506B-0816-E05AA2462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B9EA8-6455-40F9-88CF-AAC1B8136A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174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DFBF20-6AC6-58C0-124A-310BC18739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4F5E3D-2CCE-BD53-E585-BBEC97558E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607E64-93BF-5A15-F543-353FAA10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60E0-B92D-4AB6-8574-E56E1E77B73E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65BA8-3556-159E-16F3-3A579D476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036176-4807-BC96-75EB-39CAC4768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B9EA8-6455-40F9-88CF-AAC1B8136A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925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706381bd2f_0_17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F4252"/>
              </a:buClr>
              <a:buSzPts val="4400"/>
              <a:buNone/>
              <a:defRPr>
                <a:solidFill>
                  <a:srgbClr val="3F425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g3706381bd2f_0_17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g3706381bd2f_0_17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6504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2D66E-CB0B-6422-B125-11FB2D8CA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3871A-B4A2-3E41-2493-6BF48C9E7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833E6-38B1-2D01-5EDF-997B8B2BF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60E0-B92D-4AB6-8574-E56E1E77B73E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857DD-364F-8396-CEDD-AA1DFADB8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E44E1-C85D-9D93-4390-BFA69E28A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B9EA8-6455-40F9-88CF-AAC1B8136A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87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73FB5-D77F-D822-6C87-B310D1242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014074-1B02-CB3B-24A7-706D87FAE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3DFED4-CF42-D88C-39A2-A0162FD4F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60E0-B92D-4AB6-8574-E56E1E77B73E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DC2F79-92C0-0B4F-4E43-EED8ACB6C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39525-60AF-EC22-0EB4-24694AA2A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B9EA8-6455-40F9-88CF-AAC1B8136A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792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C99A5-6BE1-83DA-A65E-5261E9E01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EF726-A02A-41CF-6AE9-BDD3B38417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94084-CE19-7ABB-004F-90F40E667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4BFF22-1699-E021-D32E-15AA58AE9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60E0-B92D-4AB6-8574-E56E1E77B73E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2CF94-C563-A654-9E2F-61F7ACCC4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34702D-54E6-A3CC-788E-A407485F1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B9EA8-6455-40F9-88CF-AAC1B8136A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167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13773-B1F4-CBBE-783B-57F8B1B4E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B69625-8AB7-BED3-2A4D-A7C1D4777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146DBE-8FF7-FE6D-D38C-DD04128360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43DBF6-78DA-8DF1-CA17-C29DF285A2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98AE39-2F22-9518-9AA6-A2D9050E5F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2FF3C4-6CDE-FFC0-2B6D-4D1751266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60E0-B92D-4AB6-8574-E56E1E77B73E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D3DF96-F504-DE23-FA50-FBFFD0733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6B268E-0AE3-108F-4A14-F56D946B0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B9EA8-6455-40F9-88CF-AAC1B8136A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065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50955-D4BE-E908-34F2-EA236770F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53A7F-E7E3-C37C-F69D-3FA075919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60E0-B92D-4AB6-8574-E56E1E77B73E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3DF9DE-0DAE-C14D-B9F8-537011FFD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E0F6C7-C0F9-443D-4F1F-4C6E254BB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B9EA8-6455-40F9-88CF-AAC1B8136A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065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FC11C2-DFBA-F060-D4EB-2EB6F332C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60E0-B92D-4AB6-8574-E56E1E77B73E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298BC6-7ACC-AFB9-E360-70DA2ED5C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A9463A-B16D-0CCB-9C57-3DC827249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B9EA8-6455-40F9-88CF-AAC1B8136A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40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FFE2B-EA9D-C798-058B-D246F3AE6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DA74B-CAE7-24CA-9AB8-9E9BAD0A6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59670-7DA7-D9C8-0F44-82701FC1FA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62865B-67E8-3368-8200-D65811A39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60E0-B92D-4AB6-8574-E56E1E77B73E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9661B6-B159-C6AC-B29A-EA8DA005B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4C81A2-0896-051C-3274-0F89BE9DE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B9EA8-6455-40F9-88CF-AAC1B8136A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388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DF143-3876-2EFE-B18A-81766F48F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ACDC23-AE2B-93AA-EAA7-1AC082AF2C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4E220C-8F98-2034-187E-ECF929BB76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4A39D4-E38A-8400-22AF-913C23501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60E0-B92D-4AB6-8574-E56E1E77B73E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4AC507-C6E7-E46F-AD50-5DEDEB506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AC7C9C-1627-DA25-5694-F1390F3AB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B9EA8-6455-40F9-88CF-AAC1B8136A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880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E1A9DA-D4F0-E73C-AE0C-B7383D64C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BF473D-5F3E-0F24-70C7-D8CF94828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06DEE-4175-BD30-00DE-D159A07D72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5560E0-B92D-4AB6-8574-E56E1E77B73E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C353F2-8728-EDC4-DF2F-8DF253CA3A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FE0DF7-116C-70A0-855D-06A3B56F75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E9B9EA8-6455-40F9-88CF-AAC1B8136A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72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42361" y="6093224"/>
            <a:ext cx="554389" cy="696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" title="pexels-spacex-60132.jpg"/>
          <p:cNvPicPr preferRelativeResize="0"/>
          <p:nvPr/>
        </p:nvPicPr>
        <p:blipFill rotWithShape="1">
          <a:blip r:embed="rId4">
            <a:alphaModFix/>
          </a:blip>
          <a:srcRect l="7841" r="9527"/>
          <a:stretch/>
        </p:blipFill>
        <p:spPr>
          <a:xfrm rot="5400000">
            <a:off x="414178" y="107806"/>
            <a:ext cx="2757053" cy="2962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22176" y="198417"/>
            <a:ext cx="1744093" cy="293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76675" y="210282"/>
            <a:ext cx="1798205" cy="297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62077" y="197741"/>
            <a:ext cx="1764904" cy="2914068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"/>
          <p:cNvSpPr txBox="1"/>
          <p:nvPr/>
        </p:nvSpPr>
        <p:spPr>
          <a:xfrm>
            <a:off x="311702" y="2598044"/>
            <a:ext cx="542408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6" name="Google Shape;126;p2"/>
          <p:cNvSpPr txBox="1"/>
          <p:nvPr/>
        </p:nvSpPr>
        <p:spPr>
          <a:xfrm>
            <a:off x="5169287" y="3640318"/>
            <a:ext cx="6537804" cy="8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>
              <a:buClr>
                <a:schemeClr val="dk1"/>
              </a:buClr>
              <a:buSzPts val="1800"/>
              <a:buFont typeface="Avenir"/>
              <a:buChar char="●"/>
            </a:pPr>
            <a:r>
              <a:rPr lang="en-US" sz="2000" dirty="0">
                <a:solidFill>
                  <a:srgbClr val="FF0000"/>
                </a:solidFill>
                <a:latin typeface="Avenir"/>
                <a:ea typeface="Avenir"/>
                <a:cs typeface="Avenir"/>
                <a:sym typeface="Avenir"/>
              </a:rPr>
              <a:t>Satellites continuously monitor land surface </a:t>
            </a:r>
            <a:r>
              <a:rPr lang="en-US" sz="20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with optical, radar, lidar sensors</a:t>
            </a:r>
          </a:p>
          <a:p>
            <a:pPr marL="457200" lvl="0" indent="-342900">
              <a:buClr>
                <a:schemeClr val="dk1"/>
              </a:buClr>
              <a:buSzPts val="1800"/>
              <a:buFont typeface="Avenir"/>
              <a:buChar char="●"/>
            </a:pPr>
            <a:r>
              <a:rPr lang="en-US" sz="20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Can be used to </a:t>
            </a:r>
            <a:r>
              <a:rPr lang="en-US" sz="2000" dirty="0">
                <a:solidFill>
                  <a:srgbClr val="FF0000"/>
                </a:solidFill>
                <a:latin typeface="Avenir"/>
                <a:ea typeface="Avenir"/>
                <a:cs typeface="Avenir"/>
                <a:sym typeface="Avenir"/>
              </a:rPr>
              <a:t>map habitats, forests, crops, </a:t>
            </a:r>
            <a:r>
              <a:rPr lang="en-US" sz="20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urban infrastructure, and land use change</a:t>
            </a:r>
          </a:p>
          <a:p>
            <a:pPr marL="457200" indent="-342900">
              <a:buClr>
                <a:schemeClr val="dk1"/>
              </a:buClr>
              <a:buSzPts val="1800"/>
              <a:buFont typeface="Avenir"/>
              <a:buChar char="●"/>
            </a:pPr>
            <a:r>
              <a:rPr lang="en-US" sz="2000" dirty="0">
                <a:solidFill>
                  <a:srgbClr val="FF0000"/>
                </a:solidFill>
                <a:latin typeface="Avenir"/>
                <a:ea typeface="Avenir"/>
                <a:cs typeface="Avenir"/>
                <a:sym typeface="Avenir"/>
              </a:rPr>
              <a:t>Lots of public satellite data – but cloud corrupted and hard to use</a:t>
            </a:r>
          </a:p>
        </p:txBody>
      </p:sp>
      <p:sp>
        <p:nvSpPr>
          <p:cNvPr id="127" name="Google Shape;127;p2"/>
          <p:cNvSpPr txBox="1"/>
          <p:nvPr/>
        </p:nvSpPr>
        <p:spPr>
          <a:xfrm>
            <a:off x="10149840" y="6435525"/>
            <a:ext cx="1946910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</a:rPr>
              <a:t>Credit: SpaceX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4D1519-871F-232A-7C74-B8C2CF260A9C}"/>
              </a:ext>
            </a:extLst>
          </p:cNvPr>
          <p:cNvSpPr txBox="1"/>
          <p:nvPr/>
        </p:nvSpPr>
        <p:spPr>
          <a:xfrm>
            <a:off x="128726" y="3803759"/>
            <a:ext cx="47628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0" b="1" dirty="0">
                <a:latin typeface="Harrington" panose="04040505050A02020702" pitchFamily="82" charset="0"/>
              </a:rPr>
              <a:t>TESSERA</a:t>
            </a:r>
          </a:p>
        </p:txBody>
      </p:sp>
      <p:sp>
        <p:nvSpPr>
          <p:cNvPr id="3" name="文本框 7">
            <a:extLst>
              <a:ext uri="{FF2B5EF4-FFF2-40B4-BE49-F238E27FC236}">
                <a16:creationId xmlns:a16="http://schemas.microsoft.com/office/drawing/2014/main" id="{2634CDF5-1305-8D4F-0EA0-9920B7D4D0F4}"/>
              </a:ext>
            </a:extLst>
          </p:cNvPr>
          <p:cNvSpPr txBox="1"/>
          <p:nvPr/>
        </p:nvSpPr>
        <p:spPr>
          <a:xfrm>
            <a:off x="311701" y="6190105"/>
            <a:ext cx="103271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sz="1400" b="1"/>
            </a:lvl1pPr>
          </a:lstStyle>
          <a:p>
            <a:pPr algn="l"/>
            <a:r>
              <a:rPr lang="en-US" altLang="zh-CN" dirty="0"/>
              <a:t>Z. Feng, C. </a:t>
            </a:r>
            <a:r>
              <a:rPr lang="en-US" altLang="zh-CN" dirty="0" err="1"/>
              <a:t>Atzberger</a:t>
            </a:r>
            <a:r>
              <a:rPr lang="en-US" altLang="zh-CN" dirty="0"/>
              <a:t>, S. Jaffer, J. Knezevic, S. Sormunen, R. Young, M. C. </a:t>
            </a:r>
            <a:r>
              <a:rPr lang="en-US" altLang="zh-CN" dirty="0" err="1"/>
              <a:t>Lisaius</a:t>
            </a:r>
            <a:r>
              <a:rPr lang="en-US" altLang="zh-CN" dirty="0"/>
              <a:t>, M. </a:t>
            </a:r>
            <a:r>
              <a:rPr lang="en-US" altLang="zh-CN" dirty="0" err="1"/>
              <a:t>Immitzer</a:t>
            </a:r>
            <a:r>
              <a:rPr lang="en-US" altLang="zh-CN" dirty="0"/>
              <a:t>, T. Jackson, J. Ball, D. A. Coomes, A. </a:t>
            </a:r>
            <a:r>
              <a:rPr lang="en-US" altLang="zh-CN" dirty="0" err="1"/>
              <a:t>Madhavapeddy</a:t>
            </a:r>
            <a:r>
              <a:rPr lang="en-US" altLang="zh-CN" dirty="0"/>
              <a:t>, A. Blake, and S. Keshav</a:t>
            </a:r>
          </a:p>
        </p:txBody>
      </p:sp>
      <p:pic>
        <p:nvPicPr>
          <p:cNvPr id="4" name="Picture 2" descr="A time-lapse animated GIF showing the progression of a wildfire in Santa Rosa, California in 2017.">
            <a:extLst>
              <a:ext uri="{FF2B5EF4-FFF2-40B4-BE49-F238E27FC236}">
                <a16:creationId xmlns:a16="http://schemas.microsoft.com/office/drawing/2014/main" id="{72E83645-B0FD-C119-DB97-2F656711E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51233" y="305029"/>
            <a:ext cx="2722300" cy="27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706381bd2f_0_1143"/>
          <p:cNvSpPr txBox="1"/>
          <p:nvPr/>
        </p:nvSpPr>
        <p:spPr>
          <a:xfrm>
            <a:off x="532550" y="1542300"/>
            <a:ext cx="4707000" cy="45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406400">
              <a:buClr>
                <a:schemeClr val="dk1"/>
              </a:buClr>
              <a:buSzPts val="2800"/>
              <a:buFont typeface="Avenir"/>
              <a:buChar char="●"/>
            </a:pPr>
            <a:r>
              <a:rPr lang="en-US" sz="2000" dirty="0">
                <a:solidFill>
                  <a:srgbClr val="FF0000"/>
                </a:solidFill>
                <a:latin typeface="Avenir"/>
                <a:ea typeface="Avenir"/>
                <a:cs typeface="Avenir"/>
                <a:sym typeface="Avenir"/>
              </a:rPr>
              <a:t>Cloud-free</a:t>
            </a:r>
            <a:r>
              <a:rPr lang="en-US" sz="20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, 128-band encoding of annual temporal spectral signal</a:t>
            </a: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venir"/>
              <a:buChar char="●"/>
            </a:pPr>
            <a:endParaRPr lang="en-US" sz="20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406400">
              <a:buClr>
                <a:schemeClr val="dk1"/>
              </a:buClr>
              <a:buSzPts val="2800"/>
              <a:buFont typeface="Avenir"/>
              <a:buChar char="●"/>
            </a:pPr>
            <a:r>
              <a:rPr lang="en-US" sz="20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Sensor fusion: optical + radar data</a:t>
            </a: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venir"/>
              <a:buChar char="●"/>
            </a:pPr>
            <a:endParaRPr lang="en-US" sz="20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venir"/>
              <a:buChar char="●"/>
            </a:pPr>
            <a:r>
              <a:rPr lang="en-US" sz="2000" dirty="0">
                <a:solidFill>
                  <a:srgbClr val="FF0000"/>
                </a:solidFill>
                <a:latin typeface="Avenir"/>
                <a:ea typeface="Avenir"/>
                <a:cs typeface="Avenir"/>
                <a:sym typeface="Avenir"/>
              </a:rPr>
              <a:t>Ready to use</a:t>
            </a:r>
            <a:endParaRPr sz="2000" dirty="0">
              <a:solidFill>
                <a:srgbClr val="FF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venir"/>
              <a:buChar char="●"/>
            </a:pPr>
            <a:r>
              <a:rPr lang="en-US" sz="2000" dirty="0">
                <a:solidFill>
                  <a:srgbClr val="FF0000"/>
                </a:solidFill>
                <a:latin typeface="Avenir"/>
                <a:ea typeface="Avenir"/>
                <a:cs typeface="Avenir"/>
                <a:sym typeface="Avenir"/>
              </a:rPr>
              <a:t>Globally</a:t>
            </a:r>
            <a:r>
              <a:rPr lang="en-US" sz="20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available</a:t>
            </a:r>
          </a:p>
          <a:p>
            <a:pPr marL="508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lang="en-US" sz="20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venir"/>
              <a:buChar char="●"/>
            </a:pPr>
            <a:r>
              <a:rPr lang="en-US" sz="20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Avenir"/>
                <a:ea typeface="Avenir"/>
                <a:cs typeface="Avenir"/>
                <a:sym typeface="Avenir"/>
              </a:rPr>
              <a:t>10m</a:t>
            </a:r>
            <a:r>
              <a:rPr lang="en-US" sz="20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resolution</a:t>
            </a:r>
            <a:endParaRPr sz="20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venir"/>
              <a:buChar char="●"/>
            </a:pPr>
            <a:r>
              <a:rPr lang="en-US" sz="20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Open source</a:t>
            </a:r>
            <a:endParaRPr sz="20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61" name="Google Shape;361;g3706381bd2f_0_1143"/>
          <p:cNvSpPr/>
          <p:nvPr/>
        </p:nvSpPr>
        <p:spPr>
          <a:xfrm>
            <a:off x="10833900" y="3919950"/>
            <a:ext cx="493800" cy="46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g3706381bd2f_0_1143"/>
          <p:cNvSpPr/>
          <p:nvPr/>
        </p:nvSpPr>
        <p:spPr>
          <a:xfrm>
            <a:off x="6217550" y="3429000"/>
            <a:ext cx="2131800" cy="46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g3706381bd2f_0_1143"/>
          <p:cNvSpPr txBox="1"/>
          <p:nvPr/>
        </p:nvSpPr>
        <p:spPr>
          <a:xfrm>
            <a:off x="6481825" y="3549575"/>
            <a:ext cx="5741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</a:endParaRPr>
          </a:p>
        </p:txBody>
      </p:sp>
      <p:sp>
        <p:nvSpPr>
          <p:cNvPr id="367" name="Google Shape;367;g3706381bd2f_0_1143"/>
          <p:cNvSpPr/>
          <p:nvPr/>
        </p:nvSpPr>
        <p:spPr>
          <a:xfrm>
            <a:off x="6369950" y="3581400"/>
            <a:ext cx="1979400" cy="46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9" name="Google Shape;369;g3706381bd2f_0_1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42361" y="6093224"/>
            <a:ext cx="554389" cy="696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图片 11">
            <a:extLst>
              <a:ext uri="{FF2B5EF4-FFF2-40B4-BE49-F238E27FC236}">
                <a16:creationId xmlns:a16="http://schemas.microsoft.com/office/drawing/2014/main" id="{0BB89E10-D280-6817-C971-EB90C7A8447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6600" y="430973"/>
            <a:ext cx="4998802" cy="2876625"/>
          </a:xfrm>
          <a:prstGeom prst="rect">
            <a:avLst/>
          </a:prstGeom>
          <a:ln w="28575">
            <a:solidFill>
              <a:schemeClr val="accent1">
                <a:shade val="15000"/>
              </a:schemeClr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4AB29D-E03A-2B7D-8A55-5D8C1AC1F452}"/>
              </a:ext>
            </a:extLst>
          </p:cNvPr>
          <p:cNvSpPr txBox="1"/>
          <p:nvPr/>
        </p:nvSpPr>
        <p:spPr>
          <a:xfrm>
            <a:off x="5018030" y="3475424"/>
            <a:ext cx="21313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en-GB" sz="2000" b="1" dirty="0" err="1">
                <a:solidFill>
                  <a:srgbClr val="000000"/>
                </a:solidFill>
                <a:latin typeface="Aptos (Body)"/>
              </a:rPr>
              <a:t>Geotessera</a:t>
            </a:r>
            <a:endParaRPr lang="en-GB" sz="2000" b="1" dirty="0">
              <a:effectLst/>
              <a:latin typeface="Aptos (Body)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B45EB0-9432-1128-0A4C-0372207244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385" y="3833191"/>
            <a:ext cx="3567185" cy="2997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18FDDB-E52F-2D61-BC86-279C38DD256A}"/>
              </a:ext>
            </a:extLst>
          </p:cNvPr>
          <p:cNvSpPr txBox="1"/>
          <p:nvPr/>
        </p:nvSpPr>
        <p:spPr>
          <a:xfrm>
            <a:off x="8948274" y="3378688"/>
            <a:ext cx="21313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en-US" altLang="zh-CN" sz="2000" b="1" dirty="0">
                <a:solidFill>
                  <a:srgbClr val="000000"/>
                </a:solidFill>
                <a:latin typeface="Aptos (Body)"/>
              </a:rPr>
              <a:t>Interactive Map</a:t>
            </a:r>
            <a:endParaRPr lang="en-GB" sz="2000" b="1" dirty="0">
              <a:effectLst/>
              <a:latin typeface="Aptos (Body)"/>
            </a:endParaRPr>
          </a:p>
        </p:txBody>
      </p:sp>
      <p:pic>
        <p:nvPicPr>
          <p:cNvPr id="6" name="Picture 4" descr="Set Region">
            <a:extLst>
              <a:ext uri="{FF2B5EF4-FFF2-40B4-BE49-F238E27FC236}">
                <a16:creationId xmlns:a16="http://schemas.microsoft.com/office/drawing/2014/main" id="{5A17F97A-123C-3754-6557-D3BCFFF66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377" y="3821141"/>
            <a:ext cx="3181984" cy="282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A77024-6A77-87E0-892B-C29943E6DA38}"/>
              </a:ext>
            </a:extLst>
          </p:cNvPr>
          <p:cNvSpPr txBox="1"/>
          <p:nvPr/>
        </p:nvSpPr>
        <p:spPr>
          <a:xfrm>
            <a:off x="255188" y="202495"/>
            <a:ext cx="47628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0" b="1" dirty="0">
                <a:latin typeface="Harrington" panose="04040505050A02020702" pitchFamily="82" charset="0"/>
              </a:rPr>
              <a:t>TESSERA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7D988F-5858-DCE8-904B-6FC3C9110E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3646" y="5482927"/>
            <a:ext cx="1347464" cy="13474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4278</TotalTime>
  <Words>147</Words>
  <Application>Microsoft Macintosh PowerPoint</Application>
  <PresentationFormat>Widescreen</PresentationFormat>
  <Paragraphs>22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Aptos (Body)</vt:lpstr>
      <vt:lpstr>Aptos</vt:lpstr>
      <vt:lpstr>Aptos Display</vt:lpstr>
      <vt:lpstr>Arial</vt:lpstr>
      <vt:lpstr>Avenir</vt:lpstr>
      <vt:lpstr>Harrington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Zhengpeng Feng</dc:creator>
  <cp:lastModifiedBy>S. Keshav</cp:lastModifiedBy>
  <cp:revision>7</cp:revision>
  <dcterms:created xsi:type="dcterms:W3CDTF">2025-09-25T13:23:44Z</dcterms:created>
  <dcterms:modified xsi:type="dcterms:W3CDTF">2025-10-02T11:46:15Z</dcterms:modified>
</cp:coreProperties>
</file>